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17" d="100"/>
          <a:sy n="117" d="100"/>
        </p:scale>
        <p:origin x="808"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91" name="Google Shape;291;p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p1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all the layers in the stack have been placed, a bagging assembly is put over the stack to help consolidate the stack and to ensure that the optimal amount of resin is in the cured part. The bagging assembly consists of several layers, most of which are there to allow excess resin to flow into the bagging material layers. The bagging assembly is covered with a film bag, much like a cooking bag for turkey, and a vacuum port is added. The vacuum bag is airtight sealed onto the mold. </a:t>
            </a:r>
            <a:endParaRPr/>
          </a:p>
        </p:txBody>
      </p:sp>
      <p:sp>
        <p:nvSpPr>
          <p:cNvPr id="368" name="Google Shape;368;p1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1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1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vacuum is applied to squeeze the entire assembly while it is being heated. This causes excess resin to flow into absorbent layers and sweeps air out of the stack so that all the layers are completely consolidated with no gaps or spaces. After curing, the bagging assembly is removed and discarded.</a:t>
            </a:r>
            <a:endParaRPr/>
          </a:p>
        </p:txBody>
      </p:sp>
      <p:sp>
        <p:nvSpPr>
          <p:cNvPr id="376" name="Google Shape;376;p1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1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1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large parts, like wings or airplane body parts are made, the parts are too big to lay up the prepreg by hand. Machines have been developed to lay up the prepreg automatically. These machines have the ability to lay up flat parts and also parts with moderate curves and complexities. As robots become more commonly used in composites, the machines are able to automatically lay up ever more complex parts.</a:t>
            </a:r>
            <a:endParaRPr/>
          </a:p>
        </p:txBody>
      </p:sp>
      <p:sp>
        <p:nvSpPr>
          <p:cNvPr id="384" name="Google Shape;384;p1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0" name="Google Shape;390;p1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layup is completed, the bagged assembly is placed into an autoclave where it is heated, and pressure is added. This is done to ensure that the layers are fully consolidated and to cure the resin. The autoclave is like a giant pressure cooker.</a:t>
            </a:r>
            <a:endParaRPr/>
          </a:p>
        </p:txBody>
      </p:sp>
      <p:sp>
        <p:nvSpPr>
          <p:cNvPr id="391" name="Google Shape;391;p1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1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 typical curing cycle has several different steps. It begins with the application of a vacuum to consolidate the stack within the vacuum bag assembly. The assembly is then heated at a moderate rate to allow the resin and gases in the stack to be removed. Then, heat is increased and pressure from the autoclave is added. The temperature and pressure are continued until the resin is fully cured. The pressure and temperature are then gradually reduced, and the part is removed from the autoclave. The total time for this cycle can be several hours.</a:t>
            </a:r>
            <a:endParaRPr/>
          </a:p>
          <a:p>
            <a:pPr marL="0" lvl="0" indent="0" algn="l" rtl="0">
              <a:spcBef>
                <a:spcPts val="0"/>
              </a:spcBef>
              <a:spcAft>
                <a:spcPts val="0"/>
              </a:spcAft>
              <a:buNone/>
            </a:pPr>
            <a:endParaRPr/>
          </a:p>
          <a:p>
            <a:pPr marL="0" lvl="0" indent="0" algn="l" rtl="0">
              <a:spcBef>
                <a:spcPts val="0"/>
              </a:spcBef>
              <a:spcAft>
                <a:spcPts val="0"/>
              </a:spcAft>
              <a:buNone/>
            </a:pPr>
            <a:r>
              <a:rPr lang="en-US"/>
              <a:t>Autoclaves can be quite dangerous. They are, therefore, covered by safety rules that mandate routine inspections by independent and certified experts. Also, the autoclaves are quite expensive and the times for curing are quite long. Therefore, several methods have been developed to eliminate the need for using autoclaves.</a:t>
            </a:r>
            <a:endParaRPr/>
          </a:p>
          <a:p>
            <a:pPr marL="0" lvl="0" indent="0" algn="l" rtl="0">
              <a:spcBef>
                <a:spcPts val="0"/>
              </a:spcBef>
              <a:spcAft>
                <a:spcPts val="0"/>
              </a:spcAft>
              <a:buNone/>
            </a:pPr>
            <a:endParaRPr/>
          </a:p>
        </p:txBody>
      </p:sp>
      <p:sp>
        <p:nvSpPr>
          <p:cNvPr id="399" name="Google Shape;399;p1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1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1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the composite part is small and generally cylindrical, a simple and semi-automated system to apply prepreg is roll wrapping. A hard rod (usually steel), the size of the interior of the part, is used as the mold around which the prepreg is formed. The prepreg is cut into strips the length of the finished part and about 3 times wider than the diameter of the part. One edge of the prepreg is stuck to the rod (called a mandrel) and then the top of the machine is lowered onto the mandrel and moved back relative to the bottom part of the machine. This causes the mandrel to roll and wraps the prepreg around the mandrel. The process is repeated until the desired thickness is reached. </a:t>
            </a:r>
            <a:endParaRPr/>
          </a:p>
          <a:p>
            <a:pPr marL="0" lvl="0" indent="0" algn="l" rtl="0">
              <a:spcBef>
                <a:spcPts val="0"/>
              </a:spcBef>
              <a:spcAft>
                <a:spcPts val="0"/>
              </a:spcAft>
              <a:buNone/>
            </a:pPr>
            <a:endParaRPr/>
          </a:p>
          <a:p>
            <a:pPr marL="0" lvl="0" indent="0" algn="l" rtl="0">
              <a:spcBef>
                <a:spcPts val="0"/>
              </a:spcBef>
              <a:spcAft>
                <a:spcPts val="0"/>
              </a:spcAft>
              <a:buNone/>
            </a:pPr>
            <a:r>
              <a:rPr lang="en-US"/>
              <a:t>The part is then wrapped with plastic film that shrinks when heated. The part is put into an oven and is heated. The plastic squeezes the prepreg layers and eliminates the need for an autoclave. When fully cured, the part is removed, the plastic film is removed, and the mandrel is extracted from the part. If needed, the outside of the part can be sanded or ground to remove the ridges caused by the plastic film.</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advantages of this method are simplicity and relatively low cost for the machine and mandrels. However, only generally round parts like tubes and golf club shafts can be made.</a:t>
            </a:r>
            <a:endParaRPr/>
          </a:p>
        </p:txBody>
      </p:sp>
      <p:sp>
        <p:nvSpPr>
          <p:cNvPr id="435" name="Google Shape;435;p1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1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p1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Compression molding has been used to mold non-reinforced plastic parts for decades and has been successfully used to make composite parts since the early 1950s. In this method, the mold is divided into two parts. One part is mounted to the machine and the other part is attached to a pressure plate that moves up and down. The machine opens and a charge of uncured resin, reinforcement, and often other additives, is placed on the lower mold half. The machine closes, the material is squeezed to fill the mold, and heat is added to cure the part. When fully cured, the mold opens, and a metal rod (called an ejector pin) is pressed upwards against the bottom of the part. The part is ejected from the mold.</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advantages of this system are many. The parts generally come out of the mold fully formed and finished. Both sides of the part are against molds and are therefore of high surface quality and with good definition. If inserts need to be added to the part, like a clamp or hinge, these can be added in the mold and cured into the part. However, as the parts get larger, the size of the machine needed to exert the required pressure goes up dramatically and becomes very expensive.</a:t>
            </a:r>
            <a:endParaRPr/>
          </a:p>
        </p:txBody>
      </p:sp>
      <p:sp>
        <p:nvSpPr>
          <p:cNvPr id="443" name="Google Shape;443;p1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1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most commonly used materials in compression molding of composites are called molding compounds. They are made from resin, fibers, and often a ground up rock filler to reduce the cost. This type of material is used extensively in automobiles, but the filler would not be used in aerospace parts because of the weight. The relative proportions of the components must be adjusted to give the desired properties and to move properly to fill the mold when the mold closes. To help make molding compounds for use in parts that are quite large, like the hood of a Corvette, the molding compound is made in a sheet form. This is done by chopping the fiberglass onto a sheet of carrier film, adding the resin and filler, and then compacting the mixture between another sheet of carrier film. The resulting material is called sheet molding compound.</a:t>
            </a:r>
            <a:endParaRPr/>
          </a:p>
        </p:txBody>
      </p:sp>
      <p:sp>
        <p:nvSpPr>
          <p:cNvPr id="451" name="Google Shape;451;p1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p1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sheet molding system was originally invented to make the body parts for the 1953 Corvette.</a:t>
            </a:r>
            <a:endParaRPr/>
          </a:p>
        </p:txBody>
      </p:sp>
      <p:sp>
        <p:nvSpPr>
          <p:cNvPr id="459" name="Google Shape;459;p1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1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7" name="Google Shape;467;p1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Compression molding can be used to mold thermoplastics as well as thermosets. When using thermoplastics, the input is a stack of prepreg sheets that have been lightly tacked together to keep them in position. These stacks are called blanks. The blanks are then heated in an oven to get them up to a temperature near the melting point of the thermoplastic. The blanks are then placed into the compression mold and pressed. Because they are near the melting point, little heating is required in the compression press. Instead, the parts are shaped and cooled to the point where they are solid enough to be removed. They are then further cooled outside the mold, perhaps on a tool that helps them maintain their shape.</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 of this system is very short cycle times and high productivity. </a:t>
            </a:r>
            <a:endParaRPr/>
          </a:p>
        </p:txBody>
      </p:sp>
      <p:sp>
        <p:nvSpPr>
          <p:cNvPr id="468" name="Google Shape;468;p1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p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297" name="Google Shape;297;p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5" name="Google Shape;475;p2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Making hollow parts can be done by using an internal bladder. The partially inflated bladder is wrapped with prepreg and then inserted into to metal mold. The mold is put into an oven and, while heat is applied, the bladder is further inflated to press the prepreg against the interior of the metal mold. This method is used to make parts like baseball bats, bike frames, and tennis racquets.</a:t>
            </a:r>
            <a:endParaRPr/>
          </a:p>
        </p:txBody>
      </p:sp>
      <p:sp>
        <p:nvSpPr>
          <p:cNvPr id="476" name="Google Shape;476;p2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85" name="Google Shape;485;p2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Resin Transfer Molding or RTM is a method that avoids the need for an autoclave. In this method, a dry preform is made of the fibers that is the shape of the finished part. The preform is placed inside a mold and then resin is injected into the preform. Great care must be taken to ensure that the resin completely coats all the fibers in the preform. The part is then cured, and the mold is opened, and the part removed.</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advantages of this method are the elimination of an autoclave, the relatively rapid cures that are possible, and the high production rates that are possible. Further, this is a closed mold process and so the presence of vapors from some resins is avoided.</a:t>
            </a:r>
            <a:endParaRPr/>
          </a:p>
        </p:txBody>
      </p:sp>
      <p:sp>
        <p:nvSpPr>
          <p:cNvPr id="486" name="Google Shape;486;p2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92" name="Google Shape;492;p2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RTM process has been modified to permit very large parts to be made. This modified process is called SCRIMP and has been used to make parts as large as 64-foot yachts.</a:t>
            </a:r>
            <a:endParaRPr/>
          </a:p>
        </p:txBody>
      </p:sp>
      <p:sp>
        <p:nvSpPr>
          <p:cNvPr id="493" name="Google Shape;493;p2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p2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Filament winding is one of the oldest methods for making composite parts. It was used in the 1970s to make rocket motors for the flights into space. In this method the dry fibers are directed through a resin batch where they are coated with resin and then through nip rollers where the resin is pressed into the fibers and the excess resin is removed. The strand of wet fibers is then directed through a guide (a metal ring) that moves horizontally back and forth to apply fibers onto a rotating mandrel. When the design thickness is achieved, the wrapped mandrel is placed in an oven or autoclave and cured. </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 of this system is the speed of application of the fibers and the ability to make parts with either very small and very large diameters.</a:t>
            </a:r>
            <a:endParaRPr/>
          </a:p>
        </p:txBody>
      </p:sp>
      <p:sp>
        <p:nvSpPr>
          <p:cNvPr id="501" name="Google Shape;501;p2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2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9" name="Google Shape;509;p2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pattern of laydown of the fibers is determined by the relative speeds of the motions of the guide and the mandrel. Some machines also allow the guide to move in other directions, thus increasing the complexity of the parts that can be made. </a:t>
            </a:r>
            <a:endParaRPr/>
          </a:p>
        </p:txBody>
      </p:sp>
      <p:sp>
        <p:nvSpPr>
          <p:cNvPr id="510" name="Google Shape;510;p2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2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2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If the part has a uniform and constant cross-section, like a tube or a rod, pultrusion is a very good manufacturing method. The fibers are drawn into a resin bath and then into a heated die where a metal die forces the fibers into the desired shape. The die is heated and is sufficient long that by the time the part leaves the die, it is solid and fully formed. The part then enters a pulling system that pulls the entire part through the machine. </a:t>
            </a:r>
            <a:endParaRPr/>
          </a:p>
          <a:p>
            <a:pPr marL="0" lvl="0" indent="0" algn="l" rtl="0">
              <a:spcBef>
                <a:spcPts val="0"/>
              </a:spcBef>
              <a:spcAft>
                <a:spcPts val="0"/>
              </a:spcAft>
              <a:buNone/>
            </a:pPr>
            <a:endParaRPr/>
          </a:p>
          <a:p>
            <a:pPr marL="0" lvl="0" indent="0" algn="l" rtl="0">
              <a:spcBef>
                <a:spcPts val="0"/>
              </a:spcBef>
              <a:spcAft>
                <a:spcPts val="0"/>
              </a:spcAft>
              <a:buNone/>
            </a:pPr>
            <a:r>
              <a:rPr lang="en-US"/>
              <a:t>This system has very high throughput and low cost. </a:t>
            </a:r>
            <a:endParaRPr/>
          </a:p>
        </p:txBody>
      </p:sp>
      <p:sp>
        <p:nvSpPr>
          <p:cNvPr id="518" name="Google Shape;518;p2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2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6" name="Google Shape;526;p2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Molds can be either convex or concave or combinations of both. When concave, the wetted fibers or prepreg must be pressed into the depths of the cavities to ensure that they are fully touching the mold. </a:t>
            </a:r>
            <a:endParaRPr/>
          </a:p>
        </p:txBody>
      </p:sp>
      <p:sp>
        <p:nvSpPr>
          <p:cNvPr id="527" name="Google Shape;527;p2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2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6" name="Google Shape;536;p2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Other considerations in choosing a mold are:</a:t>
            </a:r>
            <a:endParaRPr/>
          </a:p>
          <a:p>
            <a:pPr marL="0" lvl="0" indent="0" algn="l" rtl="0">
              <a:spcBef>
                <a:spcPts val="0"/>
              </a:spcBef>
              <a:spcAft>
                <a:spcPts val="0"/>
              </a:spcAft>
              <a:buNone/>
            </a:pPr>
            <a:r>
              <a:rPr lang="en-US"/>
              <a:t>The CTE or coefficient of thermal expansion. If the part cures and the mold is convex and continues to expand, the part could be cracked.</a:t>
            </a:r>
            <a:endParaRPr/>
          </a:p>
          <a:p>
            <a:pPr marL="0" lvl="0" indent="0" algn="l" rtl="0">
              <a:spcBef>
                <a:spcPts val="0"/>
              </a:spcBef>
              <a:spcAft>
                <a:spcPts val="0"/>
              </a:spcAft>
              <a:buNone/>
            </a:pPr>
            <a:r>
              <a:rPr lang="en-US"/>
              <a:t>The mold needs to be airtight. Some molds are non-metals and porosity can be a problem.</a:t>
            </a:r>
            <a:endParaRPr/>
          </a:p>
          <a:p>
            <a:pPr marL="0" lvl="0" indent="0" algn="l" rtl="0">
              <a:spcBef>
                <a:spcPts val="0"/>
              </a:spcBef>
              <a:spcAft>
                <a:spcPts val="0"/>
              </a:spcAft>
              <a:buNone/>
            </a:pPr>
            <a:r>
              <a:rPr lang="en-US"/>
              <a:t>The thermal mass affects the heating time for the cure to be completed.</a:t>
            </a:r>
            <a:endParaRPr/>
          </a:p>
          <a:p>
            <a:pPr marL="0" lvl="0" indent="0" algn="l" rtl="0">
              <a:spcBef>
                <a:spcPts val="0"/>
              </a:spcBef>
              <a:spcAft>
                <a:spcPts val="0"/>
              </a:spcAft>
              <a:buNone/>
            </a:pPr>
            <a:r>
              <a:rPr lang="en-US"/>
              <a:t>The cure temperature and pressure can dictate the type of material used for the mold.</a:t>
            </a:r>
            <a:endParaRPr/>
          </a:p>
          <a:p>
            <a:pPr marL="0" lvl="0" indent="0" algn="l" rtl="0">
              <a:spcBef>
                <a:spcPts val="0"/>
              </a:spcBef>
              <a:spcAft>
                <a:spcPts val="0"/>
              </a:spcAft>
              <a:buNone/>
            </a:pPr>
            <a:r>
              <a:rPr lang="en-US"/>
              <a:t>A high number of parts may dictate the mold material. </a:t>
            </a:r>
            <a:endParaRPr/>
          </a:p>
          <a:p>
            <a:pPr marL="0" lvl="0" indent="0" algn="l" rtl="0">
              <a:spcBef>
                <a:spcPts val="0"/>
              </a:spcBef>
              <a:spcAft>
                <a:spcPts val="0"/>
              </a:spcAft>
              <a:buNone/>
            </a:pPr>
            <a:r>
              <a:rPr lang="en-US"/>
              <a:t>The cost of the mold is important. Some molds cost several hundreds of thousands of dollars. </a:t>
            </a:r>
            <a:endParaRPr/>
          </a:p>
        </p:txBody>
      </p:sp>
      <p:sp>
        <p:nvSpPr>
          <p:cNvPr id="537" name="Google Shape;537;p2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p2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3" name="Google Shape;543;p2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most commonly used mold materials are steel, Invar (an alloy of steel that has the same CTE as carbon fiber composite), composite materials (for moderate numbers of parts), aluminum (moderate number of parts), and tooling board (for prototypes). Tools can also be made by additive manufacturing. Additive is new but is proving to be a wonderful way to avoid the high costs of machining the tools. The additive tools can be made directly with metal or with composites.</a:t>
            </a:r>
            <a:endParaRPr/>
          </a:p>
        </p:txBody>
      </p:sp>
      <p:sp>
        <p:nvSpPr>
          <p:cNvPr id="544" name="Google Shape;544;p2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2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molds need to have a mold release added to the surface of the mold to help the molded part be separated from the mold. Several types of mold release materials have been successful for composites. These can be waxes or liquids and most need to be cured in an oven to ensure that they fill the surface pores on the mold. </a:t>
            </a:r>
            <a:endParaRPr/>
          </a:p>
        </p:txBody>
      </p:sp>
      <p:sp>
        <p:nvSpPr>
          <p:cNvPr id="553" name="Google Shape;553;p2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I’m glad you have joined me today. We are going to explore how composite materials are helping to make the world better. This is the first of four videos that will discuss composites. In this first video, we will discuss the benefits of composites in today’s world and discuss what composites are. In the other videos we will explore the materials that make up composites, the way composites are designed in order to make things lighter, stronger, and better, and then the ways that composite parts are made. </a:t>
            </a:r>
            <a:endParaRPr/>
          </a:p>
        </p:txBody>
      </p:sp>
      <p:sp>
        <p:nvSpPr>
          <p:cNvPr id="303" name="Google Shape;303;p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0: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0: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When putting the composite parts together to make a large assembly, like an airplane, many of the parts can be joined using adhesives. This is less expensive than mechanical fasteners like rivets or screws and is lighter weight. As of now, however, the government does not allow adhesives to be used to join </a:t>
            </a:r>
            <a:r>
              <a:rPr lang="en-US" b="1"/>
              <a:t>structural</a:t>
            </a:r>
            <a:r>
              <a:rPr lang="en-US"/>
              <a:t> parts of airplanes. Other airplane parts are often adhesively bonded. Sporting goods and most other applications of composites use adhesives.</a:t>
            </a:r>
            <a:endParaRPr/>
          </a:p>
        </p:txBody>
      </p:sp>
      <p:sp>
        <p:nvSpPr>
          <p:cNvPr id="563" name="Google Shape;563;p30: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31: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After composites are molded, they often need to be finished to final shape or surface quality. The most common way to finish composites is with mechanical cutting, often with robots. However, because cured composites are very difficult to machine, water jets are also used, especially when long cuts need to be made.</a:t>
            </a:r>
            <a:endParaRPr/>
          </a:p>
        </p:txBody>
      </p:sp>
      <p:sp>
        <p:nvSpPr>
          <p:cNvPr id="571" name="Google Shape;571;p31: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3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32: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Quality control of composite parts generally looks at both dimensional accuracy of the part and the integrity of the layered structure. The dimensional checks are similar to what would be done with metal or plastic parts. However, the integrity of the layered structure needs to be confirmed using some method that examines through the structure. The most widely used system uses ultrasound. In this system, an ultrasonic signal is sent into the part and the time for the signal to bounce off the opposite edge is measured. If the signal returns too quickly, then some defect is present in the composite and further inspection and perhaps repair must be done. </a:t>
            </a:r>
            <a:endParaRPr/>
          </a:p>
        </p:txBody>
      </p:sp>
      <p:sp>
        <p:nvSpPr>
          <p:cNvPr id="581" name="Google Shape;581;p32: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3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8" name="Google Shape;588;p33: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Comparing all the major methods shows that the costs of labor, equipment, tooling, and materials vary widely among the methods. Similarly, the cycle time for each of the methods is quite different.</a:t>
            </a:r>
            <a:endParaRPr/>
          </a:p>
          <a:p>
            <a:pPr marL="0" lvl="0" indent="0" algn="l" rtl="0">
              <a:spcBef>
                <a:spcPts val="0"/>
              </a:spcBef>
              <a:spcAft>
                <a:spcPts val="0"/>
              </a:spcAft>
              <a:buNone/>
            </a:pPr>
            <a:endParaRPr/>
          </a:p>
          <a:p>
            <a:pPr marL="0" lvl="0" indent="0" algn="l" rtl="0">
              <a:spcBef>
                <a:spcPts val="0"/>
              </a:spcBef>
              <a:spcAft>
                <a:spcPts val="0"/>
              </a:spcAft>
              <a:buNone/>
            </a:pPr>
            <a:r>
              <a:rPr lang="en-US"/>
              <a:t>In general, if the part can be made by pultrusion, it is the least expensive method. As the part becomes more complex, the need to use a more expensive method becomes greater.</a:t>
            </a:r>
            <a:endParaRPr/>
          </a:p>
        </p:txBody>
      </p:sp>
      <p:sp>
        <p:nvSpPr>
          <p:cNvPr id="589" name="Google Shape;589;p33: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p3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649" name="Google Shape;649;p34:notes"/>
          <p:cNvSpPr>
            <a:spLocks noGrp="1" noRot="1" noChangeAspect="1"/>
          </p:cNvSpPr>
          <p:nvPr>
            <p:ph type="sldImg" idx="2"/>
          </p:nvPr>
        </p:nvSpPr>
        <p:spPr>
          <a:xfrm>
            <a:off x="423863" y="693738"/>
            <a:ext cx="6164262" cy="3468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50" name="Google Shape;650;p34:notes"/>
          <p:cNvSpPr txBox="1">
            <a:spLocks noGrp="1"/>
          </p:cNvSpPr>
          <p:nvPr>
            <p:ph type="body" idx="1"/>
          </p:nvPr>
        </p:nvSpPr>
        <p:spPr>
          <a:xfrm>
            <a:off x="934720" y="4393195"/>
            <a:ext cx="5140960" cy="423986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It is clear that the high-speed manufacturing methods are the most common. These methods generally make fiberglass parts. The advanced manufacturing methods are still quite small percentages of the total. One of the major challenges for advanced composites is to find ways to use high speed manufacturing methods and thus lower the cost of the composites. This is a key to the adoption of advanced materials like carbon fiber into high volume markets.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3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8" name="Google Shape;658;p3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US" sz="1800">
                <a:latin typeface="Calibri"/>
                <a:ea typeface="Calibri"/>
                <a:cs typeface="Calibri"/>
                <a:sym typeface="Calibri"/>
              </a:rPr>
              <a:t>Thank you for being here. See you next time in part 4</a:t>
            </a:r>
            <a:endParaRPr/>
          </a:p>
          <a:p>
            <a:pPr marL="0" lvl="0" indent="0" algn="l" rtl="0">
              <a:spcBef>
                <a:spcPts val="0"/>
              </a:spcBef>
              <a:spcAft>
                <a:spcPts val="0"/>
              </a:spcAft>
              <a:buNone/>
            </a:pPr>
            <a:endParaRPr/>
          </a:p>
        </p:txBody>
      </p:sp>
      <p:sp>
        <p:nvSpPr>
          <p:cNvPr id="659" name="Google Shape;659;p3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3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666" name="Google Shape;666;p3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4: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321" name="Google Shape;321;p4: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5: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 am happy that you were here today, and I hope to see you for the next video in this series on composites.</a:t>
            </a:r>
            <a:endParaRPr/>
          </a:p>
        </p:txBody>
      </p:sp>
      <p:sp>
        <p:nvSpPr>
          <p:cNvPr id="328" name="Google Shape;328;p5: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6: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6: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simplest way to manufacture a composite is by hand. Normally the dry reinforcement, often fiberglass mat, is laid into the mold and covered with resin. The wet reinforcement is rolled to ensure that the fibers are fully coated (wetted) with resin. Other layers are added as required to get the thickness specified in the design. Each layer is rolled to ensure good wetting.</a:t>
            </a:r>
            <a:endParaRPr/>
          </a:p>
          <a:p>
            <a:pPr marL="0" lvl="0" indent="0" algn="l" rtl="0">
              <a:spcBef>
                <a:spcPts val="0"/>
              </a:spcBef>
              <a:spcAft>
                <a:spcPts val="0"/>
              </a:spcAft>
              <a:buNone/>
            </a:pPr>
            <a:endParaRPr/>
          </a:p>
          <a:p>
            <a:pPr marL="0" lvl="0" indent="0" algn="l" rtl="0">
              <a:spcBef>
                <a:spcPts val="0"/>
              </a:spcBef>
              <a:spcAft>
                <a:spcPts val="0"/>
              </a:spcAft>
              <a:buNone/>
            </a:pPr>
            <a:r>
              <a:rPr lang="en-US"/>
              <a:t>Often, the part will have a thin layer of high-quality resin that is applied first or last to the mold (depending on whether the mold is concave or convex) to give the part an outer layer that has good weatherability and damage protection. This outer layer is called a gel coat. For best adhesion of the composite layers to the gel coat, the composite layers should be applied when the gel coat is only partially cured (while still in the gel phase). </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advantages of this manufacturing method are simplicity, low cost, and low investment in machinery.</a:t>
            </a:r>
            <a:endParaRPr/>
          </a:p>
        </p:txBody>
      </p:sp>
      <p:sp>
        <p:nvSpPr>
          <p:cNvPr id="335" name="Google Shape;335;p6: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7: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Sprayup is similar to hand layup except that the placement of the fibers and the resin is done in a semi-automated way. The fibers and resin are sprayed into or onto the mold. The fibers are fed into a spray gun that has a chopper attached. The fibers are chopped and then entrained in the spray of the resin. The length of the chopped fibers and the amount of resin are adjusted to meet the design criteria. The thickness of the fiber layers is checked using a thickness gauge to ensure that the right amount of fiber/resin is placed on the mold. Usually, the complete wetting of the fibers is ensured by rolling the fibers and resin.</a:t>
            </a:r>
            <a:endParaRPr/>
          </a:p>
          <a:p>
            <a:pPr marL="0" lvl="0" indent="0" algn="l" rtl="0">
              <a:spcBef>
                <a:spcPts val="0"/>
              </a:spcBef>
              <a:spcAft>
                <a:spcPts val="0"/>
              </a:spcAft>
              <a:buNone/>
            </a:pPr>
            <a:endParaRPr/>
          </a:p>
          <a:p>
            <a:pPr marL="0" lvl="0" indent="0" algn="l" rtl="0">
              <a:spcBef>
                <a:spcPts val="0"/>
              </a:spcBef>
              <a:spcAft>
                <a:spcPts val="0"/>
              </a:spcAft>
              <a:buNone/>
            </a:pPr>
            <a:r>
              <a:rPr lang="en-US"/>
              <a:t>The advantages of this system are relatively low cost and increased production speed compared to hand layup.</a:t>
            </a:r>
            <a:endParaRPr/>
          </a:p>
        </p:txBody>
      </p:sp>
      <p:sp>
        <p:nvSpPr>
          <p:cNvPr id="345" name="Google Shape;345;p7: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8: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Advanced composites (using carbon fiber) are often made using prepreg. The prepreg is made on machines that ensure uniform directionality of the fibers and the correct amount of resin. These prepregs are sheets that are stored in freezers until ready to be molded. They are removed, warmed to room temperature, and then cut to the proper shape. Each layer is carefully cut to ensure that when they are laid into a stack, the design is followed exactly. Often, because of part shape and tapering, each layer could be a different shape and have fibers in different directions from other layers. </a:t>
            </a:r>
            <a:endParaRPr/>
          </a:p>
          <a:p>
            <a:pPr marL="0" lvl="0" indent="0" algn="l" rtl="0">
              <a:spcBef>
                <a:spcPts val="0"/>
              </a:spcBef>
              <a:spcAft>
                <a:spcPts val="0"/>
              </a:spcAft>
              <a:buNone/>
            </a:pPr>
            <a:endParaRPr/>
          </a:p>
          <a:p>
            <a:pPr marL="0" lvl="0" indent="0" algn="l" rtl="0">
              <a:spcBef>
                <a:spcPts val="0"/>
              </a:spcBef>
              <a:spcAft>
                <a:spcPts val="0"/>
              </a:spcAft>
              <a:buNone/>
            </a:pPr>
            <a:r>
              <a:rPr lang="en-US"/>
              <a:t>Some companies cut each of the layers in the stack by hand but that is both tedious and normally wastes prepreg because of the varying shapes of the layers. It is better to automatically cut the layers by using a ply cutter that has an optimization program that minimizes the amount of prepreg used and does all the cutting automatically. Some machines are linked to a robot that will pick up the cut layers and stack them automatically in the correct order. Some companies do the cutting and stacking as a service for others. This service process is called kitting.</a:t>
            </a:r>
            <a:endParaRPr/>
          </a:p>
        </p:txBody>
      </p:sp>
      <p:sp>
        <p:nvSpPr>
          <p:cNvPr id="353" name="Google Shape;353;p8: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9: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9" name="Google Shape;359;p9:notes"/>
          <p:cNvSpPr txBox="1">
            <a:spLocks noGrp="1"/>
          </p:cNvSpPr>
          <p:nvPr>
            <p:ph type="body" idx="1"/>
          </p:nvPr>
        </p:nvSpPr>
        <p:spPr>
          <a:xfrm>
            <a:off x="701675" y="4416425"/>
            <a:ext cx="5607050" cy="418306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most common method of placing the cut prepreg layers into the mold is by hand, especially for small parts or parts with complex curves. As each layer is put in place, it is often rolled or pressed to ensure that it adheres to the layer beneath. </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a:t>The advantages of this manufacturing method are the ability to make parts that are complex and getting the optimal performance from the materials. </a:t>
            </a:r>
            <a:endParaRPr/>
          </a:p>
          <a:p>
            <a:pPr marL="0" lvl="0" indent="0" algn="l" rtl="0">
              <a:spcBef>
                <a:spcPts val="0"/>
              </a:spcBef>
              <a:spcAft>
                <a:spcPts val="0"/>
              </a:spcAft>
              <a:buNone/>
            </a:pPr>
            <a:endParaRPr/>
          </a:p>
        </p:txBody>
      </p:sp>
      <p:sp>
        <p:nvSpPr>
          <p:cNvPr id="360" name="Google Shape;360;p9:notes"/>
          <p:cNvSpPr txBox="1">
            <a:spLocks noGrp="1"/>
          </p:cNvSpPr>
          <p:nvPr>
            <p:ph type="sldNum" idx="12"/>
          </p:nvPr>
        </p:nvSpPr>
        <p:spPr>
          <a:xfrm>
            <a:off x="3970338" y="8829675"/>
            <a:ext cx="3038475" cy="4651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6"/>
        <p:cNvGrpSpPr/>
        <p:nvPr/>
      </p:nvGrpSpPr>
      <p:grpSpPr>
        <a:xfrm>
          <a:off x="0" y="0"/>
          <a:ext cx="0" cy="0"/>
          <a:chOff x="0" y="0"/>
          <a:chExt cx="0" cy="0"/>
        </a:xfrm>
      </p:grpSpPr>
      <p:grpSp>
        <p:nvGrpSpPr>
          <p:cNvPr id="27" name="Google Shape;27;p2"/>
          <p:cNvGrpSpPr/>
          <p:nvPr/>
        </p:nvGrpSpPr>
        <p:grpSpPr>
          <a:xfrm>
            <a:off x="0" y="-8467"/>
            <a:ext cx="12192000" cy="6866467"/>
            <a:chOff x="0" y="-8467"/>
            <a:chExt cx="12192000" cy="6866467"/>
          </a:xfrm>
        </p:grpSpPr>
        <p:sp>
          <p:nvSpPr>
            <p:cNvPr id="28" name="Google Shape;28;p2"/>
            <p:cNvSpPr/>
            <p:nvPr/>
          </p:nvSpPr>
          <p:spPr>
            <a:xfrm>
              <a:off x="0" y="-7862"/>
              <a:ext cx="863600" cy="5698067"/>
            </a:xfrm>
            <a:custGeom>
              <a:avLst/>
              <a:gdLst/>
              <a:ahLst/>
              <a:cxnLst/>
              <a:rect l="l" t="t" r="r" b="b"/>
              <a:pathLst>
                <a:path w="863600" h="5698067" extrusionOk="0">
                  <a:moveTo>
                    <a:pt x="0" y="8467"/>
                  </a:moveTo>
                  <a:lnTo>
                    <a:pt x="863600" y="0"/>
                  </a:lnTo>
                  <a:lnTo>
                    <a:pt x="863600" y="16934"/>
                  </a:lnTo>
                  <a:lnTo>
                    <a:pt x="0" y="5698067"/>
                  </a:lnTo>
                  <a:lnTo>
                    <a:pt x="0" y="8467"/>
                  </a:lnTo>
                  <a:close/>
                </a:path>
              </a:pathLst>
            </a:custGeom>
            <a:solidFill>
              <a:schemeClr val="accent1">
                <a:alpha val="69803"/>
              </a:schemeClr>
            </a:solidFill>
            <a:ln>
              <a:noFill/>
            </a:ln>
          </p:spPr>
        </p:sp>
        <p:cxnSp>
          <p:nvCxnSpPr>
            <p:cNvPr id="29" name="Google Shape;29;p2"/>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30" name="Google Shape;30;p2"/>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31" name="Google Shape;31;p2"/>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32" name="Google Shape;32;p2"/>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3" name="Google Shape;33;p2"/>
            <p:cNvSpPr/>
            <p:nvPr/>
          </p:nvSpPr>
          <p:spPr>
            <a:xfrm>
              <a:off x="8932333" y="3048000"/>
              <a:ext cx="3259667" cy="3810000"/>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9A00">
                <a:alpha val="49803"/>
              </a:srgbClr>
            </a:solidFill>
            <a:ln>
              <a:noFill/>
            </a:ln>
          </p:spPr>
        </p:sp>
        <p:sp>
          <p:nvSpPr>
            <p:cNvPr id="35" name="Google Shape;35;p2"/>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36" name="Google Shape;36;p2"/>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C96F06">
                <a:alpha val="80000"/>
              </a:srgbClr>
            </a:solidFill>
            <a:ln>
              <a:noFill/>
            </a:ln>
          </p:spPr>
        </p:sp>
        <p:sp>
          <p:nvSpPr>
            <p:cNvPr id="37" name="Google Shape;37;p2"/>
            <p:cNvSpPr/>
            <p:nvPr/>
          </p:nvSpPr>
          <p:spPr>
            <a:xfrm>
              <a:off x="10371666" y="3589867"/>
              <a:ext cx="1817159" cy="3268133"/>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2"/>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spcBef>
                <a:spcPts val="0"/>
              </a:spcBef>
              <a:spcAft>
                <a:spcPts val="0"/>
              </a:spcAft>
              <a:buClr>
                <a:schemeClr val="accent1"/>
              </a:buClr>
              <a:buSzPts val="5400"/>
              <a:buFont typeface="Arial"/>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40" name="Google Shape;40;p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4_Title and Content">
  <p:cSld name="64_Title and Content">
    <p:spTree>
      <p:nvGrpSpPr>
        <p:cNvPr id="1" name="Shape 83"/>
        <p:cNvGrpSpPr/>
        <p:nvPr/>
      </p:nvGrpSpPr>
      <p:grpSpPr>
        <a:xfrm>
          <a:off x="0" y="0"/>
          <a:ext cx="0" cy="0"/>
          <a:chOff x="0" y="0"/>
          <a:chExt cx="0" cy="0"/>
        </a:xfrm>
      </p:grpSpPr>
      <p:sp>
        <p:nvSpPr>
          <p:cNvPr id="84" name="Google Shape;84;p1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5" name="Google Shape;85;p1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65_Title and Content">
  <p:cSld name="65_Title and Content">
    <p:spTree>
      <p:nvGrpSpPr>
        <p:cNvPr id="1" name="Shape 88"/>
        <p:cNvGrpSpPr/>
        <p:nvPr/>
      </p:nvGrpSpPr>
      <p:grpSpPr>
        <a:xfrm>
          <a:off x="0" y="0"/>
          <a:ext cx="0" cy="0"/>
          <a:chOff x="0" y="0"/>
          <a:chExt cx="0" cy="0"/>
        </a:xfrm>
      </p:grpSpPr>
      <p:sp>
        <p:nvSpPr>
          <p:cNvPr id="89" name="Google Shape;89;p1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0" name="Google Shape;90;p1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66_Title and Content">
  <p:cSld name="66_Title and Content">
    <p:spTree>
      <p:nvGrpSpPr>
        <p:cNvPr id="1" name="Shape 93"/>
        <p:cNvGrpSpPr/>
        <p:nvPr/>
      </p:nvGrpSpPr>
      <p:grpSpPr>
        <a:xfrm>
          <a:off x="0" y="0"/>
          <a:ext cx="0" cy="0"/>
          <a:chOff x="0" y="0"/>
          <a:chExt cx="0" cy="0"/>
        </a:xfrm>
      </p:grpSpPr>
      <p:sp>
        <p:nvSpPr>
          <p:cNvPr id="94" name="Google Shape;94;p1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95" name="Google Shape;95;p1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67_Title and Content">
  <p:cSld name="67_Title and Content">
    <p:spTree>
      <p:nvGrpSpPr>
        <p:cNvPr id="1" name="Shape 98"/>
        <p:cNvGrpSpPr/>
        <p:nvPr/>
      </p:nvGrpSpPr>
      <p:grpSpPr>
        <a:xfrm>
          <a:off x="0" y="0"/>
          <a:ext cx="0" cy="0"/>
          <a:chOff x="0" y="0"/>
          <a:chExt cx="0" cy="0"/>
        </a:xfrm>
      </p:grpSpPr>
      <p:sp>
        <p:nvSpPr>
          <p:cNvPr id="99" name="Google Shape;99;p1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0" name="Google Shape;100;p1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68_Title and Content">
  <p:cSld name="68_Title and Content">
    <p:spTree>
      <p:nvGrpSpPr>
        <p:cNvPr id="1" name="Shape 103"/>
        <p:cNvGrpSpPr/>
        <p:nvPr/>
      </p:nvGrpSpPr>
      <p:grpSpPr>
        <a:xfrm>
          <a:off x="0" y="0"/>
          <a:ext cx="0" cy="0"/>
          <a:chOff x="0" y="0"/>
          <a:chExt cx="0" cy="0"/>
        </a:xfrm>
      </p:grpSpPr>
      <p:sp>
        <p:nvSpPr>
          <p:cNvPr id="104" name="Google Shape;104;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5" name="Google Shape;105;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69_Title and Content">
  <p:cSld name="69_Title and Content">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0" name="Google Shape;110;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0_Title and Content">
  <p:cSld name="70_Title and Content">
    <p:spTree>
      <p:nvGrpSpPr>
        <p:cNvPr id="1" name="Shape 113"/>
        <p:cNvGrpSpPr/>
        <p:nvPr/>
      </p:nvGrpSpPr>
      <p:grpSpPr>
        <a:xfrm>
          <a:off x="0" y="0"/>
          <a:ext cx="0" cy="0"/>
          <a:chOff x="0" y="0"/>
          <a:chExt cx="0" cy="0"/>
        </a:xfrm>
      </p:grpSpPr>
      <p:sp>
        <p:nvSpPr>
          <p:cNvPr id="114" name="Google Shape;114;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15" name="Google Shape;115;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 name="Google Shape;116;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71_Title and Content">
  <p:cSld name="71_Title and Content">
    <p:spTree>
      <p:nvGrpSpPr>
        <p:cNvPr id="1" name="Shape 118"/>
        <p:cNvGrpSpPr/>
        <p:nvPr/>
      </p:nvGrpSpPr>
      <p:grpSpPr>
        <a:xfrm>
          <a:off x="0" y="0"/>
          <a:ext cx="0" cy="0"/>
          <a:chOff x="0" y="0"/>
          <a:chExt cx="0" cy="0"/>
        </a:xfrm>
      </p:grpSpPr>
      <p:sp>
        <p:nvSpPr>
          <p:cNvPr id="119" name="Google Shape;119;p1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0" name="Google Shape;120;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72_Title and Content">
  <p:cSld name="72_Title and Content">
    <p:spTree>
      <p:nvGrpSpPr>
        <p:cNvPr id="1" name="Shape 123"/>
        <p:cNvGrpSpPr/>
        <p:nvPr/>
      </p:nvGrpSpPr>
      <p:grpSpPr>
        <a:xfrm>
          <a:off x="0" y="0"/>
          <a:ext cx="0" cy="0"/>
          <a:chOff x="0" y="0"/>
          <a:chExt cx="0" cy="0"/>
        </a:xfrm>
      </p:grpSpPr>
      <p:sp>
        <p:nvSpPr>
          <p:cNvPr id="124" name="Google Shape;124;p1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5" name="Google Shape;125;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73_Title and Content">
  <p:cSld name="73_Title and Content">
    <p:spTree>
      <p:nvGrpSpPr>
        <p:cNvPr id="1" name="Shape 128"/>
        <p:cNvGrpSpPr/>
        <p:nvPr/>
      </p:nvGrpSpPr>
      <p:grpSpPr>
        <a:xfrm>
          <a:off x="0" y="0"/>
          <a:ext cx="0" cy="0"/>
          <a:chOff x="0" y="0"/>
          <a:chExt cx="0" cy="0"/>
        </a:xfrm>
      </p:grpSpPr>
      <p:sp>
        <p:nvSpPr>
          <p:cNvPr id="129" name="Google Shape;129;p2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0" name="Google Shape;130;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6_Title and Content">
  <p:cSld name="56_Title and Content">
    <p:spTree>
      <p:nvGrpSpPr>
        <p:cNvPr id="1" name="Shape 43"/>
        <p:cNvGrpSpPr/>
        <p:nvPr/>
      </p:nvGrpSpPr>
      <p:grpSpPr>
        <a:xfrm>
          <a:off x="0" y="0"/>
          <a:ext cx="0" cy="0"/>
          <a:chOff x="0" y="0"/>
          <a:chExt cx="0" cy="0"/>
        </a:xfrm>
      </p:grpSpPr>
      <p:sp>
        <p:nvSpPr>
          <p:cNvPr id="44" name="Google Shape;44;p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74_Title and Content">
  <p:cSld name="74_Title and Content">
    <p:spTree>
      <p:nvGrpSpPr>
        <p:cNvPr id="1" name="Shape 133"/>
        <p:cNvGrpSpPr/>
        <p:nvPr/>
      </p:nvGrpSpPr>
      <p:grpSpPr>
        <a:xfrm>
          <a:off x="0" y="0"/>
          <a:ext cx="0" cy="0"/>
          <a:chOff x="0" y="0"/>
          <a:chExt cx="0" cy="0"/>
        </a:xfrm>
      </p:grpSpPr>
      <p:sp>
        <p:nvSpPr>
          <p:cNvPr id="134" name="Google Shape;134;p2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35" name="Google Shape;135;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6" name="Google Shape;136;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75_Title and Content">
  <p:cSld name="75_Title and Content">
    <p:spTree>
      <p:nvGrpSpPr>
        <p:cNvPr id="1" name="Shape 138"/>
        <p:cNvGrpSpPr/>
        <p:nvPr/>
      </p:nvGrpSpPr>
      <p:grpSpPr>
        <a:xfrm>
          <a:off x="0" y="0"/>
          <a:ext cx="0" cy="0"/>
          <a:chOff x="0" y="0"/>
          <a:chExt cx="0" cy="0"/>
        </a:xfrm>
      </p:grpSpPr>
      <p:sp>
        <p:nvSpPr>
          <p:cNvPr id="139" name="Google Shape;139;p2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0" name="Google Shape;140;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76_Title and Content">
  <p:cSld name="76_Title and Content">
    <p:spTree>
      <p:nvGrpSpPr>
        <p:cNvPr id="1" name="Shape 143"/>
        <p:cNvGrpSpPr/>
        <p:nvPr/>
      </p:nvGrpSpPr>
      <p:grpSpPr>
        <a:xfrm>
          <a:off x="0" y="0"/>
          <a:ext cx="0" cy="0"/>
          <a:chOff x="0" y="0"/>
          <a:chExt cx="0" cy="0"/>
        </a:xfrm>
      </p:grpSpPr>
      <p:sp>
        <p:nvSpPr>
          <p:cNvPr id="144" name="Google Shape;144;p23"/>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5" name="Google Shape;145;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77_Title and Content">
  <p:cSld name="77_Title and Content">
    <p:spTree>
      <p:nvGrpSpPr>
        <p:cNvPr id="1" name="Shape 148"/>
        <p:cNvGrpSpPr/>
        <p:nvPr/>
      </p:nvGrpSpPr>
      <p:grpSpPr>
        <a:xfrm>
          <a:off x="0" y="0"/>
          <a:ext cx="0" cy="0"/>
          <a:chOff x="0" y="0"/>
          <a:chExt cx="0" cy="0"/>
        </a:xfrm>
      </p:grpSpPr>
      <p:sp>
        <p:nvSpPr>
          <p:cNvPr id="149" name="Google Shape;149;p2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0" name="Google Shape;150;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78_Title and Content">
  <p:cSld name="78_Title and Content">
    <p:spTree>
      <p:nvGrpSpPr>
        <p:cNvPr id="1" name="Shape 153"/>
        <p:cNvGrpSpPr/>
        <p:nvPr/>
      </p:nvGrpSpPr>
      <p:grpSpPr>
        <a:xfrm>
          <a:off x="0" y="0"/>
          <a:ext cx="0" cy="0"/>
          <a:chOff x="0" y="0"/>
          <a:chExt cx="0" cy="0"/>
        </a:xfrm>
      </p:grpSpPr>
      <p:sp>
        <p:nvSpPr>
          <p:cNvPr id="154" name="Google Shape;154;p2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55" name="Google Shape;155;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6" name="Google Shape;156;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79_Title and Content">
  <p:cSld name="79_Title and Content">
    <p:spTree>
      <p:nvGrpSpPr>
        <p:cNvPr id="1" name="Shape 158"/>
        <p:cNvGrpSpPr/>
        <p:nvPr/>
      </p:nvGrpSpPr>
      <p:grpSpPr>
        <a:xfrm>
          <a:off x="0" y="0"/>
          <a:ext cx="0" cy="0"/>
          <a:chOff x="0" y="0"/>
          <a:chExt cx="0" cy="0"/>
        </a:xfrm>
      </p:grpSpPr>
      <p:sp>
        <p:nvSpPr>
          <p:cNvPr id="159" name="Google Shape;159;p2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0" name="Google Shape;160;p2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2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2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80_Title and Content">
  <p:cSld name="80_Title and Content">
    <p:spTree>
      <p:nvGrpSpPr>
        <p:cNvPr id="1" name="Shape 163"/>
        <p:cNvGrpSpPr/>
        <p:nvPr/>
      </p:nvGrpSpPr>
      <p:grpSpPr>
        <a:xfrm>
          <a:off x="0" y="0"/>
          <a:ext cx="0" cy="0"/>
          <a:chOff x="0" y="0"/>
          <a:chExt cx="0" cy="0"/>
        </a:xfrm>
      </p:grpSpPr>
      <p:sp>
        <p:nvSpPr>
          <p:cNvPr id="164" name="Google Shape;164;p2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65" name="Google Shape;165;p2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6" name="Google Shape;166;p2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2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81_Title and Content">
  <p:cSld name="81_Title and Content">
    <p:spTree>
      <p:nvGrpSpPr>
        <p:cNvPr id="1" name="Shape 168"/>
        <p:cNvGrpSpPr/>
        <p:nvPr/>
      </p:nvGrpSpPr>
      <p:grpSpPr>
        <a:xfrm>
          <a:off x="0" y="0"/>
          <a:ext cx="0" cy="0"/>
          <a:chOff x="0" y="0"/>
          <a:chExt cx="0" cy="0"/>
        </a:xfrm>
      </p:grpSpPr>
      <p:sp>
        <p:nvSpPr>
          <p:cNvPr id="169" name="Google Shape;169;p2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0" name="Google Shape;170;p2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2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2" name="Google Shape;172;p2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82_Title and Content">
  <p:cSld name="82_Title and Content">
    <p:spTree>
      <p:nvGrpSpPr>
        <p:cNvPr id="1" name="Shape 173"/>
        <p:cNvGrpSpPr/>
        <p:nvPr/>
      </p:nvGrpSpPr>
      <p:grpSpPr>
        <a:xfrm>
          <a:off x="0" y="0"/>
          <a:ext cx="0" cy="0"/>
          <a:chOff x="0" y="0"/>
          <a:chExt cx="0" cy="0"/>
        </a:xfrm>
      </p:grpSpPr>
      <p:sp>
        <p:nvSpPr>
          <p:cNvPr id="174" name="Google Shape;174;p2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75" name="Google Shape;175;p2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6" name="Google Shape;176;p2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2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3_Title and Content">
  <p:cSld name="83_Title and Content">
    <p:spTree>
      <p:nvGrpSpPr>
        <p:cNvPr id="1" name="Shape 178"/>
        <p:cNvGrpSpPr/>
        <p:nvPr/>
      </p:nvGrpSpPr>
      <p:grpSpPr>
        <a:xfrm>
          <a:off x="0" y="0"/>
          <a:ext cx="0" cy="0"/>
          <a:chOff x="0" y="0"/>
          <a:chExt cx="0" cy="0"/>
        </a:xfrm>
      </p:grpSpPr>
      <p:sp>
        <p:nvSpPr>
          <p:cNvPr id="179" name="Google Shape;179;p3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0" name="Google Shape;180;p3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1" name="Google Shape;181;p3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57_Title and Content">
  <p:cSld name="57_Title and Content">
    <p:spTree>
      <p:nvGrpSpPr>
        <p:cNvPr id="1" name="Shape 48"/>
        <p:cNvGrpSpPr/>
        <p:nvPr/>
      </p:nvGrpSpPr>
      <p:grpSpPr>
        <a:xfrm>
          <a:off x="0" y="0"/>
          <a:ext cx="0" cy="0"/>
          <a:chOff x="0" y="0"/>
          <a:chExt cx="0" cy="0"/>
        </a:xfrm>
      </p:grpSpPr>
      <p:sp>
        <p:nvSpPr>
          <p:cNvPr id="49" name="Google Shape;49;p4"/>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0" name="Google Shape;50;p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84_Title and Content">
  <p:cSld name="84_Title and Content">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85" name="Google Shape;185;p3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3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7" name="Google Shape;187;p3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8"/>
        <p:cNvGrpSpPr/>
        <p:nvPr/>
      </p:nvGrpSpPr>
      <p:grpSpPr>
        <a:xfrm>
          <a:off x="0" y="0"/>
          <a:ext cx="0" cy="0"/>
          <a:chOff x="0" y="0"/>
          <a:chExt cx="0" cy="0"/>
        </a:xfrm>
      </p:grpSpPr>
      <p:sp>
        <p:nvSpPr>
          <p:cNvPr id="189" name="Google Shape;189;p32"/>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0" name="Google Shape;190;p32"/>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91" name="Google Shape;191;p3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000"/>
              <a:buFont typeface="Arial"/>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33"/>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7" name="Google Shape;197;p3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8" name="Google Shape;198;p3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3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4"/>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3" name="Google Shape;203;p34"/>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04" name="Google Shape;204;p3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5" name="Google Shape;205;p3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7"/>
        <p:cNvGrpSpPr/>
        <p:nvPr/>
      </p:nvGrpSpPr>
      <p:grpSpPr>
        <a:xfrm>
          <a:off x="0" y="0"/>
          <a:ext cx="0" cy="0"/>
          <a:chOff x="0" y="0"/>
          <a:chExt cx="0" cy="0"/>
        </a:xfrm>
      </p:grpSpPr>
      <p:sp>
        <p:nvSpPr>
          <p:cNvPr id="208" name="Google Shape;208;p3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3600"/>
              <a:buFont typeface="Arial"/>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35"/>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0" name="Google Shape;210;p35"/>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1" name="Google Shape;211;p35"/>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2" name="Google Shape;212;p35"/>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13" name="Google Shape;213;p3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6"/>
        <p:cNvGrpSpPr/>
        <p:nvPr/>
      </p:nvGrpSpPr>
      <p:grpSpPr>
        <a:xfrm>
          <a:off x="0" y="0"/>
          <a:ext cx="0" cy="0"/>
          <a:chOff x="0" y="0"/>
          <a:chExt cx="0" cy="0"/>
        </a:xfrm>
      </p:grpSpPr>
      <p:sp>
        <p:nvSpPr>
          <p:cNvPr id="217" name="Google Shape;217;p3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8" name="Google Shape;218;p3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9" name="Google Shape;219;p3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1"/>
        <p:cNvGrpSpPr/>
        <p:nvPr/>
      </p:nvGrpSpPr>
      <p:grpSpPr>
        <a:xfrm>
          <a:off x="0" y="0"/>
          <a:ext cx="0" cy="0"/>
          <a:chOff x="0" y="0"/>
          <a:chExt cx="0" cy="0"/>
        </a:xfrm>
      </p:grpSpPr>
      <p:sp>
        <p:nvSpPr>
          <p:cNvPr id="222" name="Google Shape;222;p3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3" name="Google Shape;223;p3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3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5"/>
        <p:cNvGrpSpPr/>
        <p:nvPr/>
      </p:nvGrpSpPr>
      <p:grpSpPr>
        <a:xfrm>
          <a:off x="0" y="0"/>
          <a:ext cx="0" cy="0"/>
          <a:chOff x="0" y="0"/>
          <a:chExt cx="0" cy="0"/>
        </a:xfrm>
      </p:grpSpPr>
      <p:sp>
        <p:nvSpPr>
          <p:cNvPr id="226" name="Google Shape;226;p38"/>
          <p:cNvSpPr txBox="1">
            <a:spLocks noGrp="1"/>
          </p:cNvSpPr>
          <p:nvPr>
            <p:ph type="title"/>
          </p:nvPr>
        </p:nvSpPr>
        <p:spPr>
          <a:xfrm>
            <a:off x="677334" y="1498604"/>
            <a:ext cx="3854528" cy="1278466"/>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000"/>
              <a:buFont typeface="Arial"/>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8"/>
          <p:cNvSpPr txBox="1">
            <a:spLocks noGrp="1"/>
          </p:cNvSpPr>
          <p:nvPr>
            <p:ph type="body" idx="1"/>
          </p:nvPr>
        </p:nvSpPr>
        <p:spPr>
          <a:xfrm>
            <a:off x="4760461" y="514924"/>
            <a:ext cx="4513541" cy="5526437"/>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8" name="Google Shape;228;p38"/>
          <p:cNvSpPr txBox="1">
            <a:spLocks noGrp="1"/>
          </p:cNvSpPr>
          <p:nvPr>
            <p:ph type="body" idx="2"/>
          </p:nvPr>
        </p:nvSpPr>
        <p:spPr>
          <a:xfrm>
            <a:off x="677334" y="2777069"/>
            <a:ext cx="3854528" cy="25844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1120"/>
              <a:buNone/>
              <a:defRPr sz="1400"/>
            </a:lvl2pPr>
            <a:lvl3pPr marL="1371600" lvl="2" indent="-228600" algn="l">
              <a:spcBef>
                <a:spcPts val="1000"/>
              </a:spcBef>
              <a:spcAft>
                <a:spcPts val="0"/>
              </a:spcAft>
              <a:buSzPts val="960"/>
              <a:buNone/>
              <a:defRPr sz="1200"/>
            </a:lvl3pPr>
            <a:lvl4pPr marL="1828800" lvl="3" indent="-228600" algn="l">
              <a:spcBef>
                <a:spcPts val="1000"/>
              </a:spcBef>
              <a:spcAft>
                <a:spcPts val="0"/>
              </a:spcAft>
              <a:buSzPts val="800"/>
              <a:buNone/>
              <a:defRPr sz="1000"/>
            </a:lvl4pPr>
            <a:lvl5pPr marL="2286000" lvl="4" indent="-228600" algn="l">
              <a:spcBef>
                <a:spcPts val="1000"/>
              </a:spcBef>
              <a:spcAft>
                <a:spcPts val="0"/>
              </a:spcAft>
              <a:buSzPts val="800"/>
              <a:buNone/>
              <a:defRPr sz="1000"/>
            </a:lvl5pPr>
            <a:lvl6pPr marL="2743200" lvl="5" indent="-228600" algn="l">
              <a:spcBef>
                <a:spcPts val="1000"/>
              </a:spcBef>
              <a:spcAft>
                <a:spcPts val="0"/>
              </a:spcAft>
              <a:buSzPts val="800"/>
              <a:buNone/>
              <a:defRPr sz="1000"/>
            </a:lvl6pPr>
            <a:lvl7pPr marL="3200400" lvl="6" indent="-228600" algn="l">
              <a:spcBef>
                <a:spcPts val="1000"/>
              </a:spcBef>
              <a:spcAft>
                <a:spcPts val="0"/>
              </a:spcAft>
              <a:buSzPts val="800"/>
              <a:buNone/>
              <a:defRPr sz="1000"/>
            </a:lvl7pPr>
            <a:lvl8pPr marL="3657600" lvl="7" indent="-228600" algn="l">
              <a:spcBef>
                <a:spcPts val="1000"/>
              </a:spcBef>
              <a:spcAft>
                <a:spcPts val="0"/>
              </a:spcAft>
              <a:buSzPts val="800"/>
              <a:buNone/>
              <a:defRPr sz="1000"/>
            </a:lvl8pPr>
            <a:lvl9pPr marL="4114800" lvl="8" indent="-228600" algn="l">
              <a:spcBef>
                <a:spcPts val="1000"/>
              </a:spcBef>
              <a:spcAft>
                <a:spcPts val="0"/>
              </a:spcAft>
              <a:buSzPts val="800"/>
              <a:buNone/>
              <a:defRPr sz="1000"/>
            </a:lvl9pPr>
          </a:lstStyle>
          <a:p>
            <a:endParaRPr/>
          </a:p>
        </p:txBody>
      </p:sp>
      <p:sp>
        <p:nvSpPr>
          <p:cNvPr id="229" name="Google Shape;229;p3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3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3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2"/>
        <p:cNvGrpSpPr/>
        <p:nvPr/>
      </p:nvGrpSpPr>
      <p:grpSpPr>
        <a:xfrm>
          <a:off x="0" y="0"/>
          <a:ext cx="0" cy="0"/>
          <a:chOff x="0" y="0"/>
          <a:chExt cx="0" cy="0"/>
        </a:xfrm>
      </p:grpSpPr>
      <p:sp>
        <p:nvSpPr>
          <p:cNvPr id="233" name="Google Shape;233;p39"/>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2400"/>
              <a:buFont typeface="Arial"/>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39"/>
          <p:cNvSpPr>
            <a:spLocks noGrp="1"/>
          </p:cNvSpPr>
          <p:nvPr>
            <p:ph type="pic" idx="2"/>
          </p:nvPr>
        </p:nvSpPr>
        <p:spPr>
          <a:xfrm>
            <a:off x="677334" y="609600"/>
            <a:ext cx="8596668" cy="3845718"/>
          </a:xfrm>
          <a:prstGeom prst="rect">
            <a:avLst/>
          </a:prstGeom>
          <a:noFill/>
          <a:ln>
            <a:noFill/>
          </a:ln>
        </p:spPr>
      </p:sp>
      <p:sp>
        <p:nvSpPr>
          <p:cNvPr id="235" name="Google Shape;235;p39"/>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36" name="Google Shape;236;p3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7" name="Google Shape;237;p3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38" name="Google Shape;238;p3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239"/>
        <p:cNvGrpSpPr/>
        <p:nvPr/>
      </p:nvGrpSpPr>
      <p:grpSpPr>
        <a:xfrm>
          <a:off x="0" y="0"/>
          <a:ext cx="0" cy="0"/>
          <a:chOff x="0" y="0"/>
          <a:chExt cx="0" cy="0"/>
        </a:xfrm>
      </p:grpSpPr>
      <p:sp>
        <p:nvSpPr>
          <p:cNvPr id="240" name="Google Shape;240;p40"/>
          <p:cNvSpPr txBox="1">
            <a:spLocks noGrp="1"/>
          </p:cNvSpPr>
          <p:nvPr>
            <p:ph type="title"/>
          </p:nvPr>
        </p:nvSpPr>
        <p:spPr>
          <a:xfrm>
            <a:off x="677335" y="609600"/>
            <a:ext cx="8596668" cy="3403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0"/>
          <p:cNvSpPr txBox="1">
            <a:spLocks noGrp="1"/>
          </p:cNvSpPr>
          <p:nvPr>
            <p:ph type="body" idx="1"/>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42" name="Google Shape;242;p4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3" name="Google Shape;243;p4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4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8_Title and Content">
  <p:cSld name="58_Title and Content">
    <p:spTree>
      <p:nvGrpSpPr>
        <p:cNvPr id="1" name="Shape 53"/>
        <p:cNvGrpSpPr/>
        <p:nvPr/>
      </p:nvGrpSpPr>
      <p:grpSpPr>
        <a:xfrm>
          <a:off x="0" y="0"/>
          <a:ext cx="0" cy="0"/>
          <a:chOff x="0" y="0"/>
          <a:chExt cx="0" cy="0"/>
        </a:xfrm>
      </p:grpSpPr>
      <p:sp>
        <p:nvSpPr>
          <p:cNvPr id="54" name="Google Shape;54;p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5" name="Google Shape;55;p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245"/>
        <p:cNvGrpSpPr/>
        <p:nvPr/>
      </p:nvGrpSpPr>
      <p:grpSpPr>
        <a:xfrm>
          <a:off x="0" y="0"/>
          <a:ext cx="0" cy="0"/>
          <a:chOff x="0" y="0"/>
          <a:chExt cx="0" cy="0"/>
        </a:xfrm>
      </p:grpSpPr>
      <p:sp>
        <p:nvSpPr>
          <p:cNvPr id="246" name="Google Shape;246;p41"/>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1"/>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280"/>
              <a:buFont typeface="Arial"/>
              <a:buNone/>
              <a:defRPr sz="1600">
                <a:solidFill>
                  <a:srgbClr val="7F7F7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8" name="Google Shape;248;p41"/>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49" name="Google Shape;249;p4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4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4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52" name="Google Shape;252;p41"/>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
        <p:nvSpPr>
          <p:cNvPr id="253" name="Google Shape;253;p41"/>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254"/>
        <p:cNvGrpSpPr/>
        <p:nvPr/>
      </p:nvGrpSpPr>
      <p:grpSpPr>
        <a:xfrm>
          <a:off x="0" y="0"/>
          <a:ext cx="0" cy="0"/>
          <a:chOff x="0" y="0"/>
          <a:chExt cx="0" cy="0"/>
        </a:xfrm>
      </p:grpSpPr>
      <p:sp>
        <p:nvSpPr>
          <p:cNvPr id="255" name="Google Shape;255;p42"/>
          <p:cNvSpPr txBox="1">
            <a:spLocks noGrp="1"/>
          </p:cNvSpPr>
          <p:nvPr>
            <p:ph type="title"/>
          </p:nvPr>
        </p:nvSpPr>
        <p:spPr>
          <a:xfrm>
            <a:off x="677335" y="1931988"/>
            <a:ext cx="8596668" cy="259546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2"/>
          <p:cNvSpPr txBox="1">
            <a:spLocks noGrp="1"/>
          </p:cNvSpPr>
          <p:nvPr>
            <p:ph type="body" idx="1"/>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3F3F3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57" name="Google Shape;257;p4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4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4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2" name="Google Shape;262;p43"/>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rgbClr val="3F3F3F"/>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63" name="Google Shape;263;p43"/>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64" name="Google Shape;264;p4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4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4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p43"/>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
        <p:nvSpPr>
          <p:cNvPr id="268" name="Google Shape;268;p43"/>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a:solidFill>
                  <a:srgbClr val="FFDE6A"/>
                </a:solidFill>
                <a:latin typeface="Arial"/>
                <a:ea typeface="Arial"/>
                <a:cs typeface="Arial"/>
                <a:sym typeface="Arial"/>
              </a:rPr>
              <a:t>”</a:t>
            </a: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269"/>
        <p:cNvGrpSpPr/>
        <p:nvPr/>
      </p:nvGrpSpPr>
      <p:grpSpPr>
        <a:xfrm>
          <a:off x="0" y="0"/>
          <a:ext cx="0" cy="0"/>
          <a:chOff x="0" y="0"/>
          <a:chExt cx="0" cy="0"/>
        </a:xfrm>
      </p:grpSpPr>
      <p:sp>
        <p:nvSpPr>
          <p:cNvPr id="270" name="Google Shape;270;p44"/>
          <p:cNvSpPr txBox="1">
            <a:spLocks noGrp="1"/>
          </p:cNvSpPr>
          <p:nvPr>
            <p:ph type="title"/>
          </p:nvPr>
        </p:nvSpPr>
        <p:spPr>
          <a:xfrm>
            <a:off x="685799" y="609600"/>
            <a:ext cx="8588203" cy="3022600"/>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4400"/>
              <a:buFont typeface="Arial"/>
              <a:buNone/>
              <a:defRPr sz="4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1" name="Google Shape;271;p44"/>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Font typeface="Arial"/>
              <a:buNone/>
              <a:defRPr sz="2400">
                <a:solidFill>
                  <a:schemeClr val="accent1"/>
                </a:solidFill>
              </a:defRPr>
            </a:lvl1pPr>
            <a:lvl2pPr marL="914400" lvl="1" indent="-228600" algn="l">
              <a:spcBef>
                <a:spcPts val="1000"/>
              </a:spcBef>
              <a:spcAft>
                <a:spcPts val="0"/>
              </a:spcAft>
              <a:buSzPts val="1280"/>
              <a:buFont typeface="Arial"/>
              <a:buNone/>
              <a:defRPr/>
            </a:lvl2pPr>
            <a:lvl3pPr marL="1371600" lvl="2" indent="-228600" algn="l">
              <a:spcBef>
                <a:spcPts val="1000"/>
              </a:spcBef>
              <a:spcAft>
                <a:spcPts val="0"/>
              </a:spcAft>
              <a:buSzPts val="1120"/>
              <a:buFont typeface="Arial"/>
              <a:buNone/>
              <a:defRPr/>
            </a:lvl3pPr>
            <a:lvl4pPr marL="1828800" lvl="3" indent="-228600" algn="l">
              <a:spcBef>
                <a:spcPts val="1000"/>
              </a:spcBef>
              <a:spcAft>
                <a:spcPts val="0"/>
              </a:spcAft>
              <a:buSzPts val="960"/>
              <a:buFont typeface="Arial"/>
              <a:buNone/>
              <a:defRPr/>
            </a:lvl4pPr>
            <a:lvl5pPr marL="2286000" lvl="4" indent="-228600" algn="l">
              <a:spcBef>
                <a:spcPts val="1000"/>
              </a:spcBef>
              <a:spcAft>
                <a:spcPts val="0"/>
              </a:spcAft>
              <a:buSzPts val="960"/>
              <a:buFont typeface="Arial"/>
              <a:buNone/>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72" name="Google Shape;272;p44"/>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440"/>
              <a:buNone/>
              <a:defRPr sz="1800">
                <a:solidFill>
                  <a:srgbClr val="7F7F7F"/>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73" name="Google Shape;273;p4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4" name="Google Shape;274;p4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5" name="Google Shape;275;p4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6"/>
        <p:cNvGrpSpPr/>
        <p:nvPr/>
      </p:nvGrpSpPr>
      <p:grpSpPr>
        <a:xfrm>
          <a:off x="0" y="0"/>
          <a:ext cx="0" cy="0"/>
          <a:chOff x="0" y="0"/>
          <a:chExt cx="0" cy="0"/>
        </a:xfrm>
      </p:grpSpPr>
      <p:sp>
        <p:nvSpPr>
          <p:cNvPr id="277" name="Google Shape;277;p4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5"/>
          <p:cNvSpPr txBox="1">
            <a:spLocks noGrp="1"/>
          </p:cNvSpPr>
          <p:nvPr>
            <p:ph type="body" idx="1"/>
          </p:nvPr>
        </p:nvSpPr>
        <p:spPr>
          <a:xfrm rot="5400000">
            <a:off x="3035281" y="-197358"/>
            <a:ext cx="3880773" cy="859666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79" name="Google Shape;279;p4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4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82"/>
        <p:cNvGrpSpPr/>
        <p:nvPr/>
      </p:nvGrpSpPr>
      <p:grpSpPr>
        <a:xfrm>
          <a:off x="0" y="0"/>
          <a:ext cx="0" cy="0"/>
          <a:chOff x="0" y="0"/>
          <a:chExt cx="0" cy="0"/>
        </a:xfrm>
      </p:grpSpPr>
      <p:sp>
        <p:nvSpPr>
          <p:cNvPr id="283" name="Google Shape;283;p46"/>
          <p:cNvSpPr txBox="1">
            <a:spLocks noGrp="1"/>
          </p:cNvSpPr>
          <p:nvPr>
            <p:ph type="title"/>
          </p:nvPr>
        </p:nvSpPr>
        <p:spPr>
          <a:xfrm rot="5400000">
            <a:off x="5994319" y="2582953"/>
            <a:ext cx="5251451" cy="1304743"/>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46"/>
          <p:cNvSpPr txBox="1">
            <a:spLocks noGrp="1"/>
          </p:cNvSpPr>
          <p:nvPr>
            <p:ph type="body" idx="1"/>
          </p:nvPr>
        </p:nvSpPr>
        <p:spPr>
          <a:xfrm rot="5400000">
            <a:off x="1581685" y="-294750"/>
            <a:ext cx="5251450" cy="706015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85" name="Google Shape;285;p4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6" name="Google Shape;286;p4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7" name="Google Shape;287;p4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9_Title and Content">
  <p:cSld name="59_Title and Content">
    <p:spTree>
      <p:nvGrpSpPr>
        <p:cNvPr id="1" name="Shape 58"/>
        <p:cNvGrpSpPr/>
        <p:nvPr/>
      </p:nvGrpSpPr>
      <p:grpSpPr>
        <a:xfrm>
          <a:off x="0" y="0"/>
          <a:ext cx="0" cy="0"/>
          <a:chOff x="0" y="0"/>
          <a:chExt cx="0" cy="0"/>
        </a:xfrm>
      </p:grpSpPr>
      <p:sp>
        <p:nvSpPr>
          <p:cNvPr id="59" name="Google Shape;59;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0" name="Google Shape;60;p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60_Title and Content">
  <p:cSld name="60_Title and Content">
    <p:spTree>
      <p:nvGrpSpPr>
        <p:cNvPr id="1" name="Shape 63"/>
        <p:cNvGrpSpPr/>
        <p:nvPr/>
      </p:nvGrpSpPr>
      <p:grpSpPr>
        <a:xfrm>
          <a:off x="0" y="0"/>
          <a:ext cx="0" cy="0"/>
          <a:chOff x="0" y="0"/>
          <a:chExt cx="0" cy="0"/>
        </a:xfrm>
      </p:grpSpPr>
      <p:sp>
        <p:nvSpPr>
          <p:cNvPr id="64" name="Google Shape;64;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61_Title and Content">
  <p:cSld name="61_Title and Content">
    <p:spTree>
      <p:nvGrpSpPr>
        <p:cNvPr id="1" name="Shape 68"/>
        <p:cNvGrpSpPr/>
        <p:nvPr/>
      </p:nvGrpSpPr>
      <p:grpSpPr>
        <a:xfrm>
          <a:off x="0" y="0"/>
          <a:ext cx="0" cy="0"/>
          <a:chOff x="0" y="0"/>
          <a:chExt cx="0" cy="0"/>
        </a:xfrm>
      </p:grpSpPr>
      <p:sp>
        <p:nvSpPr>
          <p:cNvPr id="69" name="Google Shape;69;p8"/>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0" name="Google Shape;70;p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2_Title and Content">
  <p:cSld name="62_Title and Content">
    <p:spTree>
      <p:nvGrpSpPr>
        <p:cNvPr id="1" name="Shape 73"/>
        <p:cNvGrpSpPr/>
        <p:nvPr/>
      </p:nvGrpSpPr>
      <p:grpSpPr>
        <a:xfrm>
          <a:off x="0" y="0"/>
          <a:ext cx="0" cy="0"/>
          <a:chOff x="0" y="0"/>
          <a:chExt cx="0" cy="0"/>
        </a:xfrm>
      </p:grpSpPr>
      <p:sp>
        <p:nvSpPr>
          <p:cNvPr id="74" name="Google Shape;74;p9"/>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5" name="Google Shape;75;p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3_Title and Content">
  <p:cSld name="63_Title and Content">
    <p:spTree>
      <p:nvGrpSpPr>
        <p:cNvPr id="1" name="Shape 78"/>
        <p:cNvGrpSpPr/>
        <p:nvPr/>
      </p:nvGrpSpPr>
      <p:grpSpPr>
        <a:xfrm>
          <a:off x="0" y="0"/>
          <a:ext cx="0" cy="0"/>
          <a:chOff x="0" y="0"/>
          <a:chExt cx="0" cy="0"/>
        </a:xfrm>
      </p:grpSpPr>
      <p:sp>
        <p:nvSpPr>
          <p:cNvPr id="79" name="Google Shape;79;p10"/>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411480" algn="l">
              <a:spcBef>
                <a:spcPts val="1000"/>
              </a:spcBef>
              <a:spcAft>
                <a:spcPts val="0"/>
              </a:spcAft>
              <a:buSzPts val="2880"/>
              <a:buFont typeface="Arial"/>
              <a:buChar char="•"/>
              <a:defRPr sz="3600">
                <a:solidFill>
                  <a:srgbClr val="183650"/>
                </a:solidFill>
              </a:defRPr>
            </a:lvl1pPr>
            <a:lvl2pPr marL="914400" lvl="1" indent="-388619" algn="l">
              <a:spcBef>
                <a:spcPts val="1000"/>
              </a:spcBef>
              <a:spcAft>
                <a:spcPts val="0"/>
              </a:spcAft>
              <a:buSzPts val="2520"/>
              <a:buFont typeface="Noto Sans Symbols"/>
              <a:buChar char="✔"/>
              <a:defRPr sz="2800">
                <a:solidFill>
                  <a:srgbClr val="183650"/>
                </a:solidFill>
              </a:defRPr>
            </a:lvl2pPr>
            <a:lvl3pPr marL="1371600" lvl="2" indent="-350519" algn="l">
              <a:spcBef>
                <a:spcPts val="1000"/>
              </a:spcBef>
              <a:spcAft>
                <a:spcPts val="0"/>
              </a:spcAft>
              <a:buSzPts val="1920"/>
              <a:buChar char="►"/>
              <a:defRPr sz="2400">
                <a:solidFill>
                  <a:srgbClr val="183650"/>
                </a:solidFill>
              </a:defRPr>
            </a:lvl3pPr>
            <a:lvl4pPr marL="1828800" lvl="3" indent="-289560" algn="l">
              <a:spcBef>
                <a:spcPts val="1000"/>
              </a:spcBef>
              <a:spcAft>
                <a:spcPts val="0"/>
              </a:spcAft>
              <a:buSzPts val="960"/>
              <a:buChar char="►"/>
              <a:defRPr>
                <a:solidFill>
                  <a:srgbClr val="183650"/>
                </a:solidFill>
              </a:defRPr>
            </a:lvl4pPr>
            <a:lvl5pPr marL="2286000" lvl="4" indent="-289560" algn="l">
              <a:spcBef>
                <a:spcPts val="1000"/>
              </a:spcBef>
              <a:spcAft>
                <a:spcPts val="0"/>
              </a:spcAft>
              <a:buSzPts val="960"/>
              <a:buChar char="►"/>
              <a:defRPr>
                <a:solidFill>
                  <a:srgbClr val="183650"/>
                </a:solidFill>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80" name="Google Shape;80;p1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0"/>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8467"/>
            <a:ext cx="12192000" cy="6866467"/>
            <a:chOff x="0" y="-8467"/>
            <a:chExt cx="12192000" cy="6866467"/>
          </a:xfrm>
        </p:grpSpPr>
        <p:cxnSp>
          <p:nvCxnSpPr>
            <p:cNvPr id="11" name="Google Shape;11;p1"/>
            <p:cNvCxnSpPr/>
            <p:nvPr/>
          </p:nvCxnSpPr>
          <p:spPr>
            <a:xfrm>
              <a:off x="9371012" y="0"/>
              <a:ext cx="1219200" cy="6858000"/>
            </a:xfrm>
            <a:prstGeom prst="straightConnector1">
              <a:avLst/>
            </a:prstGeom>
            <a:noFill/>
            <a:ln w="9525" cap="flat" cmpd="sng">
              <a:solidFill>
                <a:schemeClr val="accent1">
                  <a:alpha val="69803"/>
                </a:schemeClr>
              </a:solidFill>
              <a:prstDash val="solid"/>
              <a:round/>
              <a:headEnd type="none" w="sm" len="sm"/>
              <a:tailEnd type="none" w="sm" len="sm"/>
            </a:ln>
          </p:spPr>
        </p:cxnSp>
        <p:cxnSp>
          <p:nvCxnSpPr>
            <p:cNvPr id="12" name="Google Shape;12;p1"/>
            <p:cNvCxnSpPr/>
            <p:nvPr/>
          </p:nvCxnSpPr>
          <p:spPr>
            <a:xfrm flipH="1">
              <a:off x="7425267" y="3681413"/>
              <a:ext cx="4763558" cy="3176587"/>
            </a:xfrm>
            <a:prstGeom prst="straightConnector1">
              <a:avLst/>
            </a:prstGeom>
            <a:noFill/>
            <a:ln w="9525" cap="flat" cmpd="sng">
              <a:solidFill>
                <a:schemeClr val="accent1">
                  <a:alpha val="69803"/>
                </a:schemeClr>
              </a:solidFill>
              <a:prstDash val="solid"/>
              <a:round/>
              <a:headEnd type="none" w="sm" len="sm"/>
              <a:tailEnd type="none" w="sm" len="sm"/>
            </a:ln>
          </p:spPr>
        </p:cxnSp>
        <p:sp>
          <p:nvSpPr>
            <p:cNvPr id="13" name="Google Shape;13;p1"/>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686"/>
              </a:schemeClr>
            </a:solidFill>
            <a:ln>
              <a:noFill/>
            </a:ln>
          </p:spPr>
        </p:sp>
        <p:sp>
          <p:nvSpPr>
            <p:cNvPr id="14" name="Google Shape;14;p1"/>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5" name="Google Shape;15;p1"/>
            <p:cNvSpPr/>
            <p:nvPr/>
          </p:nvSpPr>
          <p:spPr>
            <a:xfrm>
              <a:off x="8932333" y="3048000"/>
              <a:ext cx="3259667" cy="3810000"/>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C59A00">
                <a:alpha val="49803"/>
              </a:srgbClr>
            </a:solidFill>
            <a:ln>
              <a:noFill/>
            </a:ln>
          </p:spPr>
        </p:sp>
        <p:sp>
          <p:nvSpPr>
            <p:cNvPr id="17" name="Google Shape;17;p1"/>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chemeClr val="accent2">
                <a:alpha val="69803"/>
              </a:schemeClr>
            </a:solidFill>
            <a:ln>
              <a:noFill/>
            </a:ln>
          </p:spPr>
        </p:sp>
        <p:sp>
          <p:nvSpPr>
            <p:cNvPr id="18" name="Google Shape;18;p1"/>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C96F06">
                <a:alpha val="80000"/>
              </a:srgbClr>
            </a:solidFill>
            <a:ln>
              <a:noFill/>
            </a:ln>
          </p:spPr>
        </p:sp>
        <p:sp>
          <p:nvSpPr>
            <p:cNvPr id="19" name="Google Shape;19;p1"/>
            <p:cNvSpPr/>
            <p:nvPr/>
          </p:nvSpPr>
          <p:spPr>
            <a:xfrm>
              <a:off x="10371666" y="3589867"/>
              <a:ext cx="1817159" cy="3268133"/>
            </a:xfrm>
            <a:prstGeom prst="triangle">
              <a:avLst>
                <a:gd name="adj" fmla="val 100000"/>
              </a:avLst>
            </a:prstGeom>
            <a:solidFill>
              <a:srgbClr val="C59A00">
                <a:alpha val="65882"/>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
            <p:cNvSpPr/>
            <p:nvPr/>
          </p:nvSpPr>
          <p:spPr>
            <a:xfrm>
              <a:off x="0" y="4013200"/>
              <a:ext cx="448733" cy="2844800"/>
            </a:xfrm>
            <a:prstGeom prst="triangle">
              <a:avLst>
                <a:gd name="adj" fmla="val 0"/>
              </a:avLst>
            </a:prstGeom>
            <a:solidFill>
              <a:schemeClr val="accent1">
                <a:alpha val="69803"/>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chemeClr val="accent1"/>
              </a:buClr>
              <a:buSzPts val="3600"/>
              <a:buFont typeface="Arial"/>
              <a:buNone/>
              <a:defRPr sz="3600" b="0" i="0" u="none" strike="noStrike" cap="none">
                <a:solidFill>
                  <a:schemeClr val="accen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 name="Google Shape;22;p1"/>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Arial"/>
                <a:ea typeface="Arial"/>
                <a:cs typeface="Arial"/>
                <a:sym typeface="Arial"/>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Arial"/>
                <a:ea typeface="Arial"/>
                <a:cs typeface="Arial"/>
                <a:sym typeface="Arial"/>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Arial"/>
                <a:ea typeface="Arial"/>
                <a:cs typeface="Arial"/>
                <a:sym typeface="Arial"/>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Arial"/>
                <a:ea typeface="Arial"/>
                <a:cs typeface="Arial"/>
                <a:sym typeface="Arial"/>
              </a:defRPr>
            </a:lvl9pPr>
          </a:lstStyle>
          <a:p>
            <a:endParaRPr/>
          </a:p>
        </p:txBody>
      </p:sp>
      <p:sp>
        <p:nvSpPr>
          <p:cNvPr id="23" name="Google Shape;23;p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4" name="Google Shape;24;p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1"/>
                </a:solidFill>
                <a:latin typeface="Arial"/>
                <a:ea typeface="Arial"/>
                <a:cs typeface="Arial"/>
                <a:sym typeface="Arial"/>
              </a:defRPr>
            </a:lvl1pPr>
            <a:lvl2pPr marL="0" marR="0" lvl="1" indent="0" algn="r" rtl="0">
              <a:spcBef>
                <a:spcPts val="0"/>
              </a:spcBef>
              <a:buNone/>
              <a:defRPr sz="900" b="0" i="0" u="none" strike="noStrike" cap="none">
                <a:solidFill>
                  <a:schemeClr val="accent1"/>
                </a:solidFill>
                <a:latin typeface="Arial"/>
                <a:ea typeface="Arial"/>
                <a:cs typeface="Arial"/>
                <a:sym typeface="Arial"/>
              </a:defRPr>
            </a:lvl2pPr>
            <a:lvl3pPr marL="0" marR="0" lvl="2" indent="0" algn="r" rtl="0">
              <a:spcBef>
                <a:spcPts val="0"/>
              </a:spcBef>
              <a:buNone/>
              <a:defRPr sz="900" b="0" i="0" u="none" strike="noStrike" cap="none">
                <a:solidFill>
                  <a:schemeClr val="accent1"/>
                </a:solidFill>
                <a:latin typeface="Arial"/>
                <a:ea typeface="Arial"/>
                <a:cs typeface="Arial"/>
                <a:sym typeface="Arial"/>
              </a:defRPr>
            </a:lvl3pPr>
            <a:lvl4pPr marL="0" marR="0" lvl="3" indent="0" algn="r" rtl="0">
              <a:spcBef>
                <a:spcPts val="0"/>
              </a:spcBef>
              <a:buNone/>
              <a:defRPr sz="900" b="0" i="0" u="none" strike="noStrike" cap="none">
                <a:solidFill>
                  <a:schemeClr val="accent1"/>
                </a:solidFill>
                <a:latin typeface="Arial"/>
                <a:ea typeface="Arial"/>
                <a:cs typeface="Arial"/>
                <a:sym typeface="Arial"/>
              </a:defRPr>
            </a:lvl4pPr>
            <a:lvl5pPr marL="0" marR="0" lvl="4" indent="0" algn="r" rtl="0">
              <a:spcBef>
                <a:spcPts val="0"/>
              </a:spcBef>
              <a:buNone/>
              <a:defRPr sz="900" b="0" i="0" u="none" strike="noStrike" cap="none">
                <a:solidFill>
                  <a:schemeClr val="accent1"/>
                </a:solidFill>
                <a:latin typeface="Arial"/>
                <a:ea typeface="Arial"/>
                <a:cs typeface="Arial"/>
                <a:sym typeface="Arial"/>
              </a:defRPr>
            </a:lvl5pPr>
            <a:lvl6pPr marL="0" marR="0" lvl="5" indent="0" algn="r" rtl="0">
              <a:spcBef>
                <a:spcPts val="0"/>
              </a:spcBef>
              <a:buNone/>
              <a:defRPr sz="900" b="0" i="0" u="none" strike="noStrike" cap="none">
                <a:solidFill>
                  <a:schemeClr val="accent1"/>
                </a:solidFill>
                <a:latin typeface="Arial"/>
                <a:ea typeface="Arial"/>
                <a:cs typeface="Arial"/>
                <a:sym typeface="Arial"/>
              </a:defRPr>
            </a:lvl6pPr>
            <a:lvl7pPr marL="0" marR="0" lvl="6" indent="0" algn="r" rtl="0">
              <a:spcBef>
                <a:spcPts val="0"/>
              </a:spcBef>
              <a:buNone/>
              <a:defRPr sz="900" b="0" i="0" u="none" strike="noStrike" cap="none">
                <a:solidFill>
                  <a:schemeClr val="accent1"/>
                </a:solidFill>
                <a:latin typeface="Arial"/>
                <a:ea typeface="Arial"/>
                <a:cs typeface="Arial"/>
                <a:sym typeface="Arial"/>
              </a:defRPr>
            </a:lvl7pPr>
            <a:lvl8pPr marL="0" marR="0" lvl="7" indent="0" algn="r" rtl="0">
              <a:spcBef>
                <a:spcPts val="0"/>
              </a:spcBef>
              <a:buNone/>
              <a:defRPr sz="900" b="0" i="0" u="none" strike="noStrike" cap="none">
                <a:solidFill>
                  <a:schemeClr val="accent1"/>
                </a:solidFill>
                <a:latin typeface="Arial"/>
                <a:ea typeface="Arial"/>
                <a:cs typeface="Arial"/>
                <a:sym typeface="Arial"/>
              </a:defRPr>
            </a:lvl8pPr>
            <a:lvl9pPr marL="0" marR="0" lvl="8" indent="0" algn="r" rtl="0">
              <a:spcBef>
                <a:spcPts val="0"/>
              </a:spcBef>
              <a:buNone/>
              <a:defRPr sz="900" b="0" i="0" u="none" strike="noStrike" cap="none">
                <a:solidFill>
                  <a:schemeClr val="accen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9.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1.xml"/><Relationship Id="rId4" Type="http://schemas.openxmlformats.org/officeDocument/2006/relationships/image" Target="../media/image36.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8.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5.xml"/><Relationship Id="rId5" Type="http://schemas.openxmlformats.org/officeDocument/2006/relationships/image" Target="../media/image43.jpg"/><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7.xml"/><Relationship Id="rId4" Type="http://schemas.openxmlformats.org/officeDocument/2006/relationships/image" Target="../media/image46.jpg"/></Relationships>
</file>

<file path=ppt/slides/_rels/slide32.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7"/>
          <p:cNvSpPr txBox="1"/>
          <p:nvPr/>
        </p:nvSpPr>
        <p:spPr>
          <a:xfrm>
            <a:off x="533400" y="2209800"/>
            <a:ext cx="9296400" cy="224676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0" i="0" u="none" strike="noStrike" cap="none">
                <a:solidFill>
                  <a:srgbClr val="006699"/>
                </a:solidFill>
                <a:latin typeface="Arial"/>
                <a:ea typeface="Arial"/>
                <a:cs typeface="Arial"/>
                <a:sym typeface="Arial"/>
              </a:rPr>
              <a:t>COMPOSITES</a:t>
            </a:r>
            <a:endParaRPr/>
          </a:p>
          <a:p>
            <a:pPr marL="0" marR="0" lvl="0" indent="0" algn="ctr" rtl="0">
              <a:spcBef>
                <a:spcPts val="0"/>
              </a:spcBef>
              <a:spcAft>
                <a:spcPts val="0"/>
              </a:spcAft>
              <a:buNone/>
            </a:pPr>
            <a:r>
              <a:rPr lang="en-US" sz="6000" b="0" i="0" u="none" strike="noStrike" cap="none">
                <a:solidFill>
                  <a:srgbClr val="FFD858"/>
                </a:solidFill>
                <a:latin typeface="Arial"/>
                <a:ea typeface="Arial"/>
                <a:cs typeface="Arial"/>
                <a:sym typeface="Arial"/>
              </a:rPr>
              <a:t>Lighter</a:t>
            </a:r>
            <a:r>
              <a:rPr lang="en-US" sz="6000" b="0" i="0" u="none" strike="noStrike" cap="none">
                <a:solidFill>
                  <a:schemeClr val="accent1"/>
                </a:solidFill>
                <a:latin typeface="Arial"/>
                <a:ea typeface="Arial"/>
                <a:cs typeface="Arial"/>
                <a:sym typeface="Arial"/>
              </a:rPr>
              <a:t> / </a:t>
            </a:r>
            <a:r>
              <a:rPr lang="en-US" sz="6000" b="0" i="0" u="none" strike="noStrike" cap="none">
                <a:solidFill>
                  <a:srgbClr val="DBAF20"/>
                </a:solidFill>
                <a:latin typeface="Arial"/>
                <a:ea typeface="Arial"/>
                <a:cs typeface="Arial"/>
                <a:sym typeface="Arial"/>
              </a:rPr>
              <a:t>Stronger</a:t>
            </a:r>
            <a:r>
              <a:rPr lang="en-US" sz="6000" b="0" i="0" u="none" strike="noStrike" cap="none">
                <a:solidFill>
                  <a:schemeClr val="accent1"/>
                </a:solidFill>
                <a:latin typeface="Arial"/>
                <a:ea typeface="Arial"/>
                <a:cs typeface="Arial"/>
                <a:sym typeface="Arial"/>
              </a:rPr>
              <a:t> / </a:t>
            </a:r>
            <a:r>
              <a:rPr lang="en-US" sz="6000" b="0" i="0" u="none" strike="noStrike" cap="none">
                <a:solidFill>
                  <a:srgbClr val="D17707"/>
                </a:solidFill>
                <a:latin typeface="Arial"/>
                <a:ea typeface="Arial"/>
                <a:cs typeface="Arial"/>
                <a:sym typeface="Arial"/>
              </a:rPr>
              <a:t>Better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56"/>
          <p:cNvPicPr preferRelativeResize="0"/>
          <p:nvPr/>
        </p:nvPicPr>
        <p:blipFill rotWithShape="1">
          <a:blip r:embed="rId3">
            <a:alphaModFix/>
          </a:blip>
          <a:srcRect r="1074"/>
          <a:stretch/>
        </p:blipFill>
        <p:spPr>
          <a:xfrm>
            <a:off x="1718462" y="2133600"/>
            <a:ext cx="7212025" cy="4191000"/>
          </a:xfrm>
          <a:prstGeom prst="rect">
            <a:avLst/>
          </a:prstGeom>
          <a:noFill/>
          <a:ln>
            <a:noFill/>
          </a:ln>
          <a:effectLst>
            <a:outerShdw blurRad="50800" dist="152400" dir="2700000" algn="tl" rotWithShape="0">
              <a:srgbClr val="006699">
                <a:alpha val="40000"/>
              </a:srgbClr>
            </a:outerShdw>
          </a:effectLst>
        </p:spPr>
      </p:pic>
      <p:sp>
        <p:nvSpPr>
          <p:cNvPr id="371" name="Google Shape;371;p56"/>
          <p:cNvSpPr txBox="1"/>
          <p:nvPr/>
        </p:nvSpPr>
        <p:spPr>
          <a:xfrm>
            <a:off x="2312625" y="1006614"/>
            <a:ext cx="60237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dk1"/>
                </a:solidFill>
                <a:latin typeface="Arial"/>
                <a:ea typeface="Arial"/>
                <a:cs typeface="Arial"/>
                <a:sym typeface="Arial"/>
              </a:rPr>
              <a:t>To Consolidate The Plies,</a:t>
            </a:r>
            <a:endParaRPr/>
          </a:p>
          <a:p>
            <a:pPr marL="0" marR="0" lvl="0" indent="0" algn="ctr" rtl="0">
              <a:spcBef>
                <a:spcPts val="0"/>
              </a:spcBef>
              <a:spcAft>
                <a:spcPts val="0"/>
              </a:spcAft>
              <a:buNone/>
            </a:pPr>
            <a:r>
              <a:rPr lang="en-US" sz="2000">
                <a:solidFill>
                  <a:schemeClr val="dk1"/>
                </a:solidFill>
                <a:latin typeface="Arial"/>
                <a:ea typeface="Arial"/>
                <a:cs typeface="Arial"/>
                <a:sym typeface="Arial"/>
              </a:rPr>
              <a:t>Remove Excess Resin &amp; Encourage Air To Escape</a:t>
            </a:r>
            <a:endParaRPr/>
          </a:p>
        </p:txBody>
      </p:sp>
      <p:sp>
        <p:nvSpPr>
          <p:cNvPr id="372" name="Google Shape;372;p56"/>
          <p:cNvSpPr txBox="1"/>
          <p:nvPr/>
        </p:nvSpPr>
        <p:spPr>
          <a:xfrm>
            <a:off x="152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BAGGING ASSEMBLY</a:t>
            </a:r>
            <a:endParaRPr sz="3200" b="1" i="0">
              <a:solidFill>
                <a:srgbClr val="41608A"/>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7"/>
          <p:cNvSpPr txBox="1">
            <a:spLocks noGrp="1"/>
          </p:cNvSpPr>
          <p:nvPr>
            <p:ph type="body" idx="1"/>
          </p:nvPr>
        </p:nvSpPr>
        <p:spPr>
          <a:xfrm>
            <a:off x="838200" y="1143000"/>
            <a:ext cx="4419600" cy="4983161"/>
          </a:xfrm>
          <a:prstGeom prst="rect">
            <a:avLst/>
          </a:prstGeom>
          <a:noFill/>
          <a:ln>
            <a:noFill/>
          </a:ln>
        </p:spPr>
        <p:txBody>
          <a:bodyPr spcFirstLastPara="1" wrap="square" lIns="91425" tIns="45700" rIns="91425" bIns="45700" anchor="t" anchorCtr="0">
            <a:normAutofit/>
          </a:bodyPr>
          <a:lstStyle/>
          <a:p>
            <a:pPr marL="171450" lvl="0" indent="-177800" algn="l" rtl="0">
              <a:spcBef>
                <a:spcPts val="0"/>
              </a:spcBef>
              <a:spcAft>
                <a:spcPts val="0"/>
              </a:spcAft>
              <a:buSzPts val="2800"/>
              <a:buFont typeface="Arial"/>
              <a:buChar char="•"/>
            </a:pPr>
            <a:r>
              <a:rPr lang="en-US" sz="3500">
                <a:solidFill>
                  <a:schemeClr val="dk1"/>
                </a:solidFill>
              </a:rPr>
              <a:t>Put Under Vacuum</a:t>
            </a:r>
            <a:endParaRPr/>
          </a:p>
          <a:p>
            <a:pPr marL="514350" lvl="1" indent="-171450" algn="l" rtl="0">
              <a:spcBef>
                <a:spcPts val="1000"/>
              </a:spcBef>
              <a:spcAft>
                <a:spcPts val="0"/>
              </a:spcAft>
              <a:buSzPts val="2700"/>
              <a:buChar char="✔"/>
            </a:pPr>
            <a:r>
              <a:rPr lang="en-US" sz="3000">
                <a:solidFill>
                  <a:schemeClr val="dk1"/>
                </a:solidFill>
              </a:rPr>
              <a:t>Eliminates Excess Resin</a:t>
            </a:r>
            <a:endParaRPr/>
          </a:p>
          <a:p>
            <a:pPr marL="514350" lvl="1" indent="-171450" algn="l" rtl="0">
              <a:spcBef>
                <a:spcPts val="1000"/>
              </a:spcBef>
              <a:spcAft>
                <a:spcPts val="0"/>
              </a:spcAft>
              <a:buSzPts val="2700"/>
              <a:buChar char="✔"/>
            </a:pPr>
            <a:r>
              <a:rPr lang="en-US" sz="3000">
                <a:solidFill>
                  <a:schemeClr val="dk1"/>
                </a:solidFill>
              </a:rPr>
              <a:t>Consolidates The Prepreg Layers</a:t>
            </a:r>
            <a:endParaRPr/>
          </a:p>
          <a:p>
            <a:pPr marL="171450" lvl="0" indent="-177800" algn="l" rtl="0">
              <a:spcBef>
                <a:spcPts val="1000"/>
              </a:spcBef>
              <a:spcAft>
                <a:spcPts val="0"/>
              </a:spcAft>
              <a:buSzPts val="2800"/>
              <a:buFont typeface="Arial"/>
              <a:buChar char="•"/>
            </a:pPr>
            <a:r>
              <a:rPr lang="en-US" sz="3500">
                <a:solidFill>
                  <a:schemeClr val="dk1"/>
                </a:solidFill>
              </a:rPr>
              <a:t>Cured &amp; Bag Assembly Removed</a:t>
            </a:r>
            <a:endParaRPr/>
          </a:p>
        </p:txBody>
      </p:sp>
      <p:pic>
        <p:nvPicPr>
          <p:cNvPr id="379" name="Google Shape;379;p57"/>
          <p:cNvPicPr preferRelativeResize="0"/>
          <p:nvPr/>
        </p:nvPicPr>
        <p:blipFill rotWithShape="1">
          <a:blip r:embed="rId3">
            <a:alphaModFix/>
          </a:blip>
          <a:srcRect/>
          <a:stretch/>
        </p:blipFill>
        <p:spPr>
          <a:xfrm>
            <a:off x="5486400" y="1905000"/>
            <a:ext cx="3913717" cy="2744684"/>
          </a:xfrm>
          <a:prstGeom prst="rect">
            <a:avLst/>
          </a:prstGeom>
          <a:noFill/>
          <a:ln>
            <a:noFill/>
          </a:ln>
          <a:effectLst>
            <a:outerShdw blurRad="50800" dist="165100" dir="2700000" algn="tl" rotWithShape="0">
              <a:srgbClr val="006699">
                <a:alpha val="40000"/>
              </a:srgbClr>
            </a:outerShdw>
          </a:effectLst>
        </p:spPr>
      </p:pic>
      <p:sp>
        <p:nvSpPr>
          <p:cNvPr id="380" name="Google Shape;380;p57"/>
          <p:cNvSpPr txBox="1"/>
          <p:nvPr/>
        </p:nvSpPr>
        <p:spPr>
          <a:xfrm>
            <a:off x="533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BAGGING</a:t>
            </a:r>
            <a:endParaRPr sz="3200" b="1" i="0">
              <a:solidFill>
                <a:srgbClr val="41608A"/>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7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58"/>
          <p:cNvPicPr preferRelativeResize="0"/>
          <p:nvPr/>
        </p:nvPicPr>
        <p:blipFill rotWithShape="1">
          <a:blip r:embed="rId3">
            <a:alphaModFix/>
          </a:blip>
          <a:srcRect/>
          <a:stretch/>
        </p:blipFill>
        <p:spPr>
          <a:xfrm>
            <a:off x="2057399" y="1469474"/>
            <a:ext cx="6428239" cy="4550326"/>
          </a:xfrm>
          <a:prstGeom prst="rect">
            <a:avLst/>
          </a:prstGeom>
          <a:noFill/>
          <a:ln>
            <a:noFill/>
          </a:ln>
          <a:effectLst>
            <a:outerShdw blurRad="50800" dist="152400" dir="2700000" algn="tl" rotWithShape="0">
              <a:srgbClr val="006699">
                <a:alpha val="40000"/>
              </a:srgbClr>
            </a:outerShdw>
          </a:effectLst>
        </p:spPr>
      </p:pic>
      <p:sp>
        <p:nvSpPr>
          <p:cNvPr id="387" name="Google Shape;387;p58"/>
          <p:cNvSpPr txBox="1"/>
          <p:nvPr/>
        </p:nvSpPr>
        <p:spPr>
          <a:xfrm>
            <a:off x="3048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AUTOMATED TAPE LAYING</a:t>
            </a:r>
            <a:endParaRPr sz="3200" b="1" i="0">
              <a:solidFill>
                <a:srgbClr val="41608A"/>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59"/>
          <p:cNvPicPr preferRelativeResize="0"/>
          <p:nvPr/>
        </p:nvPicPr>
        <p:blipFill rotWithShape="1">
          <a:blip r:embed="rId3">
            <a:alphaModFix/>
          </a:blip>
          <a:srcRect/>
          <a:stretch/>
        </p:blipFill>
        <p:spPr>
          <a:xfrm>
            <a:off x="350520" y="1752600"/>
            <a:ext cx="4520096" cy="3028950"/>
          </a:xfrm>
          <a:prstGeom prst="rect">
            <a:avLst/>
          </a:prstGeom>
          <a:noFill/>
          <a:ln>
            <a:noFill/>
          </a:ln>
          <a:effectLst>
            <a:outerShdw blurRad="50800" dist="165100" dir="2700000" algn="tl" rotWithShape="0">
              <a:srgbClr val="006699">
                <a:alpha val="40000"/>
              </a:srgbClr>
            </a:outerShdw>
          </a:effectLst>
        </p:spPr>
      </p:pic>
      <p:pic>
        <p:nvPicPr>
          <p:cNvPr id="394" name="Google Shape;394;p59" descr="autoclave"/>
          <p:cNvPicPr preferRelativeResize="0"/>
          <p:nvPr/>
        </p:nvPicPr>
        <p:blipFill rotWithShape="1">
          <a:blip r:embed="rId4">
            <a:alphaModFix/>
          </a:blip>
          <a:srcRect l="1" t="-2" r="-961" b="5521"/>
          <a:stretch/>
        </p:blipFill>
        <p:spPr>
          <a:xfrm>
            <a:off x="5151120" y="1764030"/>
            <a:ext cx="4297680" cy="3017520"/>
          </a:xfrm>
          <a:prstGeom prst="rect">
            <a:avLst/>
          </a:prstGeom>
          <a:noFill/>
          <a:ln>
            <a:noFill/>
          </a:ln>
          <a:effectLst>
            <a:outerShdw blurRad="50800" dist="165100" dir="2700000" algn="tl" rotWithShape="0">
              <a:srgbClr val="006699">
                <a:alpha val="40000"/>
              </a:srgbClr>
            </a:outerShdw>
          </a:effectLst>
        </p:spPr>
      </p:pic>
      <p:sp>
        <p:nvSpPr>
          <p:cNvPr id="395" name="Google Shape;395;p59"/>
          <p:cNvSpPr txBox="1"/>
          <p:nvPr/>
        </p:nvSpPr>
        <p:spPr>
          <a:xfrm>
            <a:off x="-435102" y="304800"/>
            <a:ext cx="98869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AUTOCLAVES</a:t>
            </a:r>
            <a:endParaRPr sz="3200" b="1" i="0">
              <a:solidFill>
                <a:srgbClr val="41608A"/>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1" name="Google Shape;401;p60"/>
          <p:cNvGrpSpPr/>
          <p:nvPr/>
        </p:nvGrpSpPr>
        <p:grpSpPr>
          <a:xfrm>
            <a:off x="652461" y="1117601"/>
            <a:ext cx="8632825" cy="5181599"/>
            <a:chOff x="652461" y="1117601"/>
            <a:chExt cx="8632825" cy="5181599"/>
          </a:xfrm>
        </p:grpSpPr>
        <p:cxnSp>
          <p:nvCxnSpPr>
            <p:cNvPr id="402" name="Google Shape;402;p60"/>
            <p:cNvCxnSpPr/>
            <p:nvPr/>
          </p:nvCxnSpPr>
          <p:spPr>
            <a:xfrm>
              <a:off x="1817686" y="1117601"/>
              <a:ext cx="0" cy="4335463"/>
            </a:xfrm>
            <a:prstGeom prst="straightConnector1">
              <a:avLst/>
            </a:prstGeom>
            <a:noFill/>
            <a:ln w="9525" cap="flat" cmpd="sng">
              <a:solidFill>
                <a:schemeClr val="dk1"/>
              </a:solidFill>
              <a:prstDash val="solid"/>
              <a:round/>
              <a:headEnd type="none" w="med" len="med"/>
              <a:tailEnd type="none" w="med" len="med"/>
            </a:ln>
          </p:spPr>
        </p:cxnSp>
        <p:cxnSp>
          <p:nvCxnSpPr>
            <p:cNvPr id="403" name="Google Shape;403;p60"/>
            <p:cNvCxnSpPr/>
            <p:nvPr/>
          </p:nvCxnSpPr>
          <p:spPr>
            <a:xfrm>
              <a:off x="1806574" y="5453063"/>
              <a:ext cx="7478712" cy="0"/>
            </a:xfrm>
            <a:prstGeom prst="straightConnector1">
              <a:avLst/>
            </a:prstGeom>
            <a:noFill/>
            <a:ln w="9525" cap="flat" cmpd="sng">
              <a:solidFill>
                <a:schemeClr val="dk1"/>
              </a:solidFill>
              <a:prstDash val="solid"/>
              <a:round/>
              <a:headEnd type="none" w="med" len="med"/>
              <a:tailEnd type="none" w="med" len="med"/>
            </a:ln>
          </p:spPr>
        </p:cxnSp>
        <p:sp>
          <p:nvSpPr>
            <p:cNvPr id="404" name="Google Shape;404;p60"/>
            <p:cNvSpPr txBox="1"/>
            <p:nvPr/>
          </p:nvSpPr>
          <p:spPr>
            <a:xfrm rot="-5400000">
              <a:off x="-52389" y="3714750"/>
              <a:ext cx="1746250"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Temperature (°F)</a:t>
              </a:r>
              <a:endParaRPr/>
            </a:p>
          </p:txBody>
        </p:sp>
        <p:sp>
          <p:nvSpPr>
            <p:cNvPr id="405" name="Google Shape;405;p60"/>
            <p:cNvSpPr txBox="1"/>
            <p:nvPr/>
          </p:nvSpPr>
          <p:spPr>
            <a:xfrm>
              <a:off x="3729036" y="5702300"/>
              <a:ext cx="635000"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Time</a:t>
              </a:r>
              <a:endParaRPr/>
            </a:p>
          </p:txBody>
        </p:sp>
        <p:cxnSp>
          <p:nvCxnSpPr>
            <p:cNvPr id="406" name="Google Shape;406;p60"/>
            <p:cNvCxnSpPr/>
            <p:nvPr/>
          </p:nvCxnSpPr>
          <p:spPr>
            <a:xfrm rot="10800000">
              <a:off x="787399" y="1266825"/>
              <a:ext cx="15805" cy="1743075"/>
            </a:xfrm>
            <a:prstGeom prst="straightConnector1">
              <a:avLst/>
            </a:prstGeom>
            <a:noFill/>
            <a:ln w="9525" cap="flat" cmpd="sng">
              <a:solidFill>
                <a:schemeClr val="dk1"/>
              </a:solidFill>
              <a:prstDash val="solid"/>
              <a:round/>
              <a:headEnd type="none" w="med" len="med"/>
              <a:tailEnd type="triangle" w="med" len="med"/>
            </a:ln>
          </p:spPr>
        </p:cxnSp>
        <p:cxnSp>
          <p:nvCxnSpPr>
            <p:cNvPr id="407" name="Google Shape;407;p60"/>
            <p:cNvCxnSpPr/>
            <p:nvPr/>
          </p:nvCxnSpPr>
          <p:spPr>
            <a:xfrm>
              <a:off x="4348162" y="5883275"/>
              <a:ext cx="1268413" cy="0"/>
            </a:xfrm>
            <a:prstGeom prst="straightConnector1">
              <a:avLst/>
            </a:prstGeom>
            <a:noFill/>
            <a:ln w="9525" cap="flat" cmpd="sng">
              <a:solidFill>
                <a:schemeClr val="dk1"/>
              </a:solidFill>
              <a:prstDash val="solid"/>
              <a:round/>
              <a:headEnd type="none" w="med" len="med"/>
              <a:tailEnd type="triangle" w="med" len="med"/>
            </a:ln>
          </p:spPr>
        </p:cxnSp>
        <p:sp>
          <p:nvSpPr>
            <p:cNvPr id="408" name="Google Shape;408;p60"/>
            <p:cNvSpPr txBox="1"/>
            <p:nvPr/>
          </p:nvSpPr>
          <p:spPr>
            <a:xfrm>
              <a:off x="1220786" y="4216400"/>
              <a:ext cx="5222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100</a:t>
              </a:r>
              <a:endParaRPr/>
            </a:p>
          </p:txBody>
        </p:sp>
        <p:sp>
          <p:nvSpPr>
            <p:cNvPr id="409" name="Google Shape;409;p60"/>
            <p:cNvSpPr txBox="1"/>
            <p:nvPr/>
          </p:nvSpPr>
          <p:spPr>
            <a:xfrm>
              <a:off x="1225550" y="3273425"/>
              <a:ext cx="52228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200</a:t>
              </a:r>
              <a:endParaRPr/>
            </a:p>
          </p:txBody>
        </p:sp>
        <p:sp>
          <p:nvSpPr>
            <p:cNvPr id="410" name="Google Shape;410;p60"/>
            <p:cNvSpPr txBox="1"/>
            <p:nvPr/>
          </p:nvSpPr>
          <p:spPr>
            <a:xfrm>
              <a:off x="1263650" y="2184400"/>
              <a:ext cx="52228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300</a:t>
              </a:r>
              <a:endParaRPr/>
            </a:p>
          </p:txBody>
        </p:sp>
        <p:sp>
          <p:nvSpPr>
            <p:cNvPr id="411" name="Google Shape;411;p60"/>
            <p:cNvSpPr txBox="1"/>
            <p:nvPr/>
          </p:nvSpPr>
          <p:spPr>
            <a:xfrm>
              <a:off x="1295400" y="1143000"/>
              <a:ext cx="52228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400</a:t>
              </a:r>
              <a:endParaRPr/>
            </a:p>
          </p:txBody>
        </p:sp>
        <p:cxnSp>
          <p:nvCxnSpPr>
            <p:cNvPr id="412" name="Google Shape;412;p60"/>
            <p:cNvCxnSpPr/>
            <p:nvPr/>
          </p:nvCxnSpPr>
          <p:spPr>
            <a:xfrm rot="10800000" flipH="1">
              <a:off x="2832100" y="3957638"/>
              <a:ext cx="644525" cy="1193800"/>
            </a:xfrm>
            <a:prstGeom prst="straightConnector1">
              <a:avLst/>
            </a:prstGeom>
            <a:noFill/>
            <a:ln w="28575" cap="flat" cmpd="sng">
              <a:solidFill>
                <a:schemeClr val="dk1"/>
              </a:solidFill>
              <a:prstDash val="solid"/>
              <a:round/>
              <a:headEnd type="none" w="med" len="med"/>
              <a:tailEnd type="none" w="med" len="med"/>
            </a:ln>
          </p:spPr>
        </p:cxnSp>
        <p:cxnSp>
          <p:nvCxnSpPr>
            <p:cNvPr id="413" name="Google Shape;413;p60"/>
            <p:cNvCxnSpPr/>
            <p:nvPr/>
          </p:nvCxnSpPr>
          <p:spPr>
            <a:xfrm>
              <a:off x="3486149" y="3957638"/>
              <a:ext cx="1281112" cy="0"/>
            </a:xfrm>
            <a:prstGeom prst="straightConnector1">
              <a:avLst/>
            </a:prstGeom>
            <a:noFill/>
            <a:ln w="28575" cap="flat" cmpd="sng">
              <a:solidFill>
                <a:schemeClr val="dk1"/>
              </a:solidFill>
              <a:prstDash val="solid"/>
              <a:round/>
              <a:headEnd type="none" w="med" len="med"/>
              <a:tailEnd type="none" w="med" len="med"/>
            </a:ln>
          </p:spPr>
        </p:cxnSp>
        <p:cxnSp>
          <p:nvCxnSpPr>
            <p:cNvPr id="414" name="Google Shape;414;p60"/>
            <p:cNvCxnSpPr/>
            <p:nvPr/>
          </p:nvCxnSpPr>
          <p:spPr>
            <a:xfrm rot="10800000" flipH="1">
              <a:off x="4778374" y="1635126"/>
              <a:ext cx="1720850" cy="2322513"/>
            </a:xfrm>
            <a:prstGeom prst="straightConnector1">
              <a:avLst/>
            </a:prstGeom>
            <a:noFill/>
            <a:ln w="28575" cap="flat" cmpd="sng">
              <a:solidFill>
                <a:schemeClr val="dk1"/>
              </a:solidFill>
              <a:prstDash val="solid"/>
              <a:round/>
              <a:headEnd type="none" w="med" len="med"/>
              <a:tailEnd type="none" w="med" len="med"/>
            </a:ln>
          </p:spPr>
        </p:cxnSp>
        <p:cxnSp>
          <p:nvCxnSpPr>
            <p:cNvPr id="415" name="Google Shape;415;p60"/>
            <p:cNvCxnSpPr/>
            <p:nvPr/>
          </p:nvCxnSpPr>
          <p:spPr>
            <a:xfrm>
              <a:off x="6510337" y="1624013"/>
              <a:ext cx="1763713" cy="0"/>
            </a:xfrm>
            <a:prstGeom prst="straightConnector1">
              <a:avLst/>
            </a:prstGeom>
            <a:noFill/>
            <a:ln w="28575" cap="flat" cmpd="sng">
              <a:solidFill>
                <a:schemeClr val="dk1"/>
              </a:solidFill>
              <a:prstDash val="solid"/>
              <a:round/>
              <a:headEnd type="none" w="med" len="med"/>
              <a:tailEnd type="none" w="med" len="med"/>
            </a:ln>
          </p:spPr>
        </p:cxnSp>
        <p:cxnSp>
          <p:nvCxnSpPr>
            <p:cNvPr id="416" name="Google Shape;416;p60"/>
            <p:cNvCxnSpPr/>
            <p:nvPr/>
          </p:nvCxnSpPr>
          <p:spPr>
            <a:xfrm>
              <a:off x="8305799" y="1635126"/>
              <a:ext cx="774700" cy="3527425"/>
            </a:xfrm>
            <a:prstGeom prst="straightConnector1">
              <a:avLst/>
            </a:prstGeom>
            <a:noFill/>
            <a:ln w="28575" cap="flat" cmpd="sng">
              <a:solidFill>
                <a:schemeClr val="dk1"/>
              </a:solidFill>
              <a:prstDash val="solid"/>
              <a:round/>
              <a:headEnd type="none" w="med" len="med"/>
              <a:tailEnd type="none" w="med" len="med"/>
            </a:ln>
          </p:spPr>
        </p:cxnSp>
        <p:sp>
          <p:nvSpPr>
            <p:cNvPr id="417" name="Google Shape;417;p60"/>
            <p:cNvSpPr txBox="1"/>
            <p:nvPr/>
          </p:nvSpPr>
          <p:spPr>
            <a:xfrm>
              <a:off x="3179761" y="4810125"/>
              <a:ext cx="44084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Begin heat after full pressurization of autoclave</a:t>
              </a:r>
              <a:endParaRPr/>
            </a:p>
          </p:txBody>
        </p:sp>
        <p:cxnSp>
          <p:nvCxnSpPr>
            <p:cNvPr id="418" name="Google Shape;418;p60"/>
            <p:cNvCxnSpPr/>
            <p:nvPr/>
          </p:nvCxnSpPr>
          <p:spPr>
            <a:xfrm flipH="1">
              <a:off x="2897187" y="5043489"/>
              <a:ext cx="365125" cy="117475"/>
            </a:xfrm>
            <a:prstGeom prst="straightConnector1">
              <a:avLst/>
            </a:prstGeom>
            <a:noFill/>
            <a:ln w="28575" cap="flat" cmpd="sng">
              <a:solidFill>
                <a:schemeClr val="dk1"/>
              </a:solidFill>
              <a:prstDash val="solid"/>
              <a:round/>
              <a:headEnd type="none" w="med" len="med"/>
              <a:tailEnd type="triangle" w="med" len="med"/>
            </a:ln>
          </p:spPr>
        </p:cxnSp>
        <p:cxnSp>
          <p:nvCxnSpPr>
            <p:cNvPr id="419" name="Google Shape;419;p60"/>
            <p:cNvCxnSpPr/>
            <p:nvPr/>
          </p:nvCxnSpPr>
          <p:spPr>
            <a:xfrm rot="10800000">
              <a:off x="1819274" y="5464176"/>
              <a:ext cx="215900" cy="538163"/>
            </a:xfrm>
            <a:prstGeom prst="straightConnector1">
              <a:avLst/>
            </a:prstGeom>
            <a:noFill/>
            <a:ln w="9525" cap="flat" cmpd="sng">
              <a:solidFill>
                <a:schemeClr val="dk1"/>
              </a:solidFill>
              <a:prstDash val="solid"/>
              <a:round/>
              <a:headEnd type="none" w="med" len="med"/>
              <a:tailEnd type="triangle" w="med" len="med"/>
            </a:ln>
          </p:spPr>
        </p:cxnSp>
        <p:sp>
          <p:nvSpPr>
            <p:cNvPr id="420" name="Google Shape;420;p60"/>
            <p:cNvSpPr txBox="1"/>
            <p:nvPr/>
          </p:nvSpPr>
          <p:spPr>
            <a:xfrm>
              <a:off x="3071811" y="3186113"/>
              <a:ext cx="52228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130</a:t>
              </a:r>
              <a:endParaRPr/>
            </a:p>
          </p:txBody>
        </p:sp>
        <p:cxnSp>
          <p:nvCxnSpPr>
            <p:cNvPr id="421" name="Google Shape;421;p60"/>
            <p:cNvCxnSpPr/>
            <p:nvPr/>
          </p:nvCxnSpPr>
          <p:spPr>
            <a:xfrm>
              <a:off x="3540125" y="3473451"/>
              <a:ext cx="312737" cy="409575"/>
            </a:xfrm>
            <a:prstGeom prst="straightConnector1">
              <a:avLst/>
            </a:prstGeom>
            <a:noFill/>
            <a:ln w="9525" cap="flat" cmpd="sng">
              <a:solidFill>
                <a:schemeClr val="dk1"/>
              </a:solidFill>
              <a:prstDash val="solid"/>
              <a:round/>
              <a:headEnd type="none" w="med" len="med"/>
              <a:tailEnd type="triangle" w="med" len="med"/>
            </a:ln>
          </p:spPr>
        </p:cxnSp>
        <p:sp>
          <p:nvSpPr>
            <p:cNvPr id="422" name="Google Shape;422;p60"/>
            <p:cNvSpPr txBox="1"/>
            <p:nvPr/>
          </p:nvSpPr>
          <p:spPr>
            <a:xfrm>
              <a:off x="6962773" y="1243806"/>
              <a:ext cx="858838"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355±10</a:t>
              </a:r>
              <a:endParaRPr/>
            </a:p>
          </p:txBody>
        </p:sp>
        <p:cxnSp>
          <p:nvCxnSpPr>
            <p:cNvPr id="423" name="Google Shape;423;p60"/>
            <p:cNvCxnSpPr/>
            <p:nvPr/>
          </p:nvCxnSpPr>
          <p:spPr>
            <a:xfrm flipH="1">
              <a:off x="6692899" y="1479550"/>
              <a:ext cx="269867" cy="101600"/>
            </a:xfrm>
            <a:prstGeom prst="straightConnector1">
              <a:avLst/>
            </a:prstGeom>
            <a:noFill/>
            <a:ln w="9525" cap="flat" cmpd="sng">
              <a:solidFill>
                <a:schemeClr val="dk1"/>
              </a:solidFill>
              <a:prstDash val="solid"/>
              <a:round/>
              <a:headEnd type="none" w="med" len="med"/>
              <a:tailEnd type="triangle" w="med" len="med"/>
            </a:ln>
          </p:spPr>
        </p:cxnSp>
        <p:sp>
          <p:nvSpPr>
            <p:cNvPr id="424" name="Google Shape;424;p60"/>
            <p:cNvSpPr txBox="1"/>
            <p:nvPr/>
          </p:nvSpPr>
          <p:spPr>
            <a:xfrm>
              <a:off x="6718300" y="1733550"/>
              <a:ext cx="129063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120 minutes</a:t>
              </a:r>
              <a:endParaRPr/>
            </a:p>
          </p:txBody>
        </p:sp>
        <p:sp>
          <p:nvSpPr>
            <p:cNvPr id="425" name="Google Shape;425;p60"/>
            <p:cNvSpPr txBox="1"/>
            <p:nvPr/>
          </p:nvSpPr>
          <p:spPr>
            <a:xfrm>
              <a:off x="5567362" y="4133850"/>
              <a:ext cx="136147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1-5°F/minute</a:t>
              </a:r>
              <a:endParaRPr/>
            </a:p>
          </p:txBody>
        </p:sp>
        <p:cxnSp>
          <p:nvCxnSpPr>
            <p:cNvPr id="426" name="Google Shape;426;p60"/>
            <p:cNvCxnSpPr/>
            <p:nvPr/>
          </p:nvCxnSpPr>
          <p:spPr>
            <a:xfrm rot="10800000">
              <a:off x="5487987" y="3108325"/>
              <a:ext cx="182563" cy="1085850"/>
            </a:xfrm>
            <a:prstGeom prst="straightConnector1">
              <a:avLst/>
            </a:prstGeom>
            <a:noFill/>
            <a:ln w="9525" cap="flat" cmpd="sng">
              <a:solidFill>
                <a:schemeClr val="dk1"/>
              </a:solidFill>
              <a:prstDash val="solid"/>
              <a:round/>
              <a:headEnd type="none" w="med" len="med"/>
              <a:tailEnd type="triangle" w="med" len="med"/>
            </a:ln>
          </p:spPr>
        </p:cxnSp>
        <p:cxnSp>
          <p:nvCxnSpPr>
            <p:cNvPr id="427" name="Google Shape;427;p60"/>
            <p:cNvCxnSpPr/>
            <p:nvPr/>
          </p:nvCxnSpPr>
          <p:spPr>
            <a:xfrm rot="10800000">
              <a:off x="3411537" y="4302126"/>
              <a:ext cx="2193925" cy="22225"/>
            </a:xfrm>
            <a:prstGeom prst="straightConnector1">
              <a:avLst/>
            </a:prstGeom>
            <a:noFill/>
            <a:ln w="9525" cap="flat" cmpd="sng">
              <a:solidFill>
                <a:schemeClr val="dk1"/>
              </a:solidFill>
              <a:prstDash val="solid"/>
              <a:round/>
              <a:headEnd type="none" w="med" len="med"/>
              <a:tailEnd type="triangle" w="med" len="med"/>
            </a:ln>
          </p:spPr>
        </p:cxnSp>
        <p:cxnSp>
          <p:nvCxnSpPr>
            <p:cNvPr id="428" name="Google Shape;428;p60"/>
            <p:cNvCxnSpPr/>
            <p:nvPr/>
          </p:nvCxnSpPr>
          <p:spPr>
            <a:xfrm rot="10800000">
              <a:off x="2755899" y="5464175"/>
              <a:ext cx="95250" cy="558800"/>
            </a:xfrm>
            <a:prstGeom prst="straightConnector1">
              <a:avLst/>
            </a:prstGeom>
            <a:noFill/>
            <a:ln w="9525" cap="flat" cmpd="sng">
              <a:solidFill>
                <a:schemeClr val="dk1"/>
              </a:solidFill>
              <a:prstDash val="solid"/>
              <a:round/>
              <a:headEnd type="none" w="med" len="med"/>
              <a:tailEnd type="triangle" w="med" len="med"/>
            </a:ln>
          </p:spPr>
        </p:cxnSp>
        <p:sp>
          <p:nvSpPr>
            <p:cNvPr id="429" name="Google Shape;429;p60"/>
            <p:cNvSpPr txBox="1"/>
            <p:nvPr/>
          </p:nvSpPr>
          <p:spPr>
            <a:xfrm>
              <a:off x="1577975" y="5962650"/>
              <a:ext cx="92868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Vacuum</a:t>
              </a:r>
              <a:endParaRPr/>
            </a:p>
          </p:txBody>
        </p:sp>
        <p:sp>
          <p:nvSpPr>
            <p:cNvPr id="430" name="Google Shape;430;p60"/>
            <p:cNvSpPr txBox="1"/>
            <p:nvPr/>
          </p:nvSpPr>
          <p:spPr>
            <a:xfrm>
              <a:off x="2555875" y="5940425"/>
              <a:ext cx="1074737"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a:solidFill>
                    <a:schemeClr val="dk1"/>
                  </a:solidFill>
                  <a:latin typeface="Arial"/>
                  <a:ea typeface="Arial"/>
                  <a:cs typeface="Arial"/>
                  <a:sym typeface="Arial"/>
                </a:rPr>
                <a:t>Autoclave</a:t>
              </a:r>
              <a:endParaRPr/>
            </a:p>
          </p:txBody>
        </p:sp>
      </p:grpSp>
      <p:sp>
        <p:nvSpPr>
          <p:cNvPr id="431" name="Google Shape;431;p60"/>
          <p:cNvSpPr txBox="1"/>
          <p:nvPr/>
        </p:nvSpPr>
        <p:spPr>
          <a:xfrm>
            <a:off x="244407" y="280570"/>
            <a:ext cx="9322358"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CURING PROFILE</a:t>
            </a:r>
            <a:endParaRPr sz="3200" b="1" i="0">
              <a:solidFill>
                <a:srgbClr val="41608A"/>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pic>
        <p:nvPicPr>
          <p:cNvPr id="437" name="Google Shape;437;p61"/>
          <p:cNvPicPr preferRelativeResize="0"/>
          <p:nvPr/>
        </p:nvPicPr>
        <p:blipFill rotWithShape="1">
          <a:blip r:embed="rId3">
            <a:alphaModFix/>
          </a:blip>
          <a:srcRect/>
          <a:stretch/>
        </p:blipFill>
        <p:spPr>
          <a:xfrm>
            <a:off x="304800" y="2197640"/>
            <a:ext cx="4439503" cy="2145760"/>
          </a:xfrm>
          <a:prstGeom prst="rect">
            <a:avLst/>
          </a:prstGeom>
          <a:noFill/>
          <a:ln>
            <a:noFill/>
          </a:ln>
          <a:effectLst>
            <a:outerShdw blurRad="50800" dist="152400" dir="2700000" algn="tl" rotWithShape="0">
              <a:srgbClr val="006699">
                <a:alpha val="40000"/>
              </a:srgbClr>
            </a:outerShdw>
          </a:effectLst>
        </p:spPr>
      </p:pic>
      <p:pic>
        <p:nvPicPr>
          <p:cNvPr id="438" name="Google Shape;438;p61"/>
          <p:cNvPicPr preferRelativeResize="0"/>
          <p:nvPr/>
        </p:nvPicPr>
        <p:blipFill rotWithShape="1">
          <a:blip r:embed="rId4">
            <a:alphaModFix/>
          </a:blip>
          <a:srcRect t="-1" b="17381"/>
          <a:stretch/>
        </p:blipFill>
        <p:spPr>
          <a:xfrm>
            <a:off x="4967706" y="2133600"/>
            <a:ext cx="4655185" cy="2194560"/>
          </a:xfrm>
          <a:prstGeom prst="rect">
            <a:avLst/>
          </a:prstGeom>
          <a:noFill/>
          <a:ln w="9525" cap="flat" cmpd="sng">
            <a:solidFill>
              <a:schemeClr val="dk1"/>
            </a:solidFill>
            <a:prstDash val="solid"/>
            <a:round/>
            <a:headEnd type="none" w="sm" len="sm"/>
            <a:tailEnd type="none" w="sm" len="sm"/>
          </a:ln>
          <a:effectLst>
            <a:outerShdw blurRad="50800" dist="152400" dir="2700000" algn="tl" rotWithShape="0">
              <a:srgbClr val="006699">
                <a:alpha val="40000"/>
              </a:srgbClr>
            </a:outerShdw>
          </a:effectLst>
        </p:spPr>
      </p:pic>
      <p:sp>
        <p:nvSpPr>
          <p:cNvPr id="439" name="Google Shape;439;p61"/>
          <p:cNvSpPr txBox="1"/>
          <p:nvPr/>
        </p:nvSpPr>
        <p:spPr>
          <a:xfrm>
            <a:off x="152400" y="280570"/>
            <a:ext cx="9470491"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ROLL WRAPPING</a:t>
            </a:r>
            <a:endParaRPr sz="3200" b="1" i="0">
              <a:solidFill>
                <a:srgbClr val="41608A"/>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62" descr="Compression Molding – Knobs, Handles, and Custom Molding | Davies Molding"/>
          <p:cNvPicPr preferRelativeResize="0"/>
          <p:nvPr/>
        </p:nvPicPr>
        <p:blipFill rotWithShape="1">
          <a:blip r:embed="rId3">
            <a:alphaModFix/>
          </a:blip>
          <a:srcRect/>
          <a:stretch/>
        </p:blipFill>
        <p:spPr>
          <a:xfrm>
            <a:off x="1143000" y="1159673"/>
            <a:ext cx="4495800" cy="2122807"/>
          </a:xfrm>
          <a:prstGeom prst="rect">
            <a:avLst/>
          </a:prstGeom>
          <a:noFill/>
          <a:ln>
            <a:noFill/>
          </a:ln>
        </p:spPr>
      </p:pic>
      <p:pic>
        <p:nvPicPr>
          <p:cNvPr id="446" name="Google Shape;446;p62" descr="Compression molding is pushing into consumer sectors | Plastics Machinery &amp;  Manufacturing"/>
          <p:cNvPicPr preferRelativeResize="0"/>
          <p:nvPr/>
        </p:nvPicPr>
        <p:blipFill rotWithShape="1">
          <a:blip r:embed="rId4">
            <a:alphaModFix/>
          </a:blip>
          <a:srcRect/>
          <a:stretch/>
        </p:blipFill>
        <p:spPr>
          <a:xfrm>
            <a:off x="4191000" y="3473845"/>
            <a:ext cx="4660900" cy="3103585"/>
          </a:xfrm>
          <a:prstGeom prst="rect">
            <a:avLst/>
          </a:prstGeom>
          <a:noFill/>
          <a:ln>
            <a:noFill/>
          </a:ln>
        </p:spPr>
      </p:pic>
      <p:sp>
        <p:nvSpPr>
          <p:cNvPr id="447" name="Google Shape;447;p62"/>
          <p:cNvSpPr txBox="1"/>
          <p:nvPr/>
        </p:nvSpPr>
        <p:spPr>
          <a:xfrm>
            <a:off x="152400" y="280570"/>
            <a:ext cx="92964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COMPRESSION MOLDING</a:t>
            </a:r>
            <a:endParaRPr sz="3200" b="1" i="0">
              <a:solidFill>
                <a:srgbClr val="41608A"/>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53" name="Google Shape;453;p63" descr="F18"/>
          <p:cNvPicPr preferRelativeResize="0"/>
          <p:nvPr/>
        </p:nvPicPr>
        <p:blipFill rotWithShape="1">
          <a:blip r:embed="rId3">
            <a:alphaModFix/>
          </a:blip>
          <a:srcRect/>
          <a:stretch/>
        </p:blipFill>
        <p:spPr>
          <a:xfrm>
            <a:off x="1371600" y="1350518"/>
            <a:ext cx="7593362" cy="4537964"/>
          </a:xfrm>
          <a:prstGeom prst="rect">
            <a:avLst/>
          </a:prstGeom>
          <a:noFill/>
          <a:ln>
            <a:noFill/>
          </a:ln>
        </p:spPr>
      </p:pic>
      <p:sp>
        <p:nvSpPr>
          <p:cNvPr id="454" name="Google Shape;454;p63"/>
          <p:cNvSpPr txBox="1"/>
          <p:nvPr/>
        </p:nvSpPr>
        <p:spPr>
          <a:xfrm>
            <a:off x="2426184" y="6172200"/>
            <a:ext cx="5484194"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chemeClr val="dk1"/>
                </a:solidFill>
                <a:latin typeface="Arial"/>
                <a:ea typeface="Arial"/>
                <a:cs typeface="Arial"/>
                <a:sym typeface="Arial"/>
              </a:rPr>
              <a:t>Sheet Molding Compound (SMC)</a:t>
            </a:r>
            <a:endParaRPr/>
          </a:p>
        </p:txBody>
      </p:sp>
      <p:sp>
        <p:nvSpPr>
          <p:cNvPr id="455" name="Google Shape;455;p63"/>
          <p:cNvSpPr txBox="1"/>
          <p:nvPr/>
        </p:nvSpPr>
        <p:spPr>
          <a:xfrm>
            <a:off x="533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MOLDING COMPOUNDS</a:t>
            </a:r>
            <a:endParaRPr sz="3200" b="1" i="0">
              <a:solidFill>
                <a:srgbClr val="41608A"/>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p64"/>
          <p:cNvSpPr txBox="1">
            <a:spLocks noGrp="1"/>
          </p:cNvSpPr>
          <p:nvPr>
            <p:ph type="body" idx="1"/>
          </p:nvPr>
        </p:nvSpPr>
        <p:spPr>
          <a:xfrm>
            <a:off x="857250" y="1143000"/>
            <a:ext cx="7886700" cy="7651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880"/>
              <a:buNone/>
            </a:pPr>
            <a:r>
              <a:rPr lang="en-US">
                <a:solidFill>
                  <a:schemeClr val="dk1"/>
                </a:solidFill>
              </a:rPr>
              <a:t>Making The Parts (1953 Corvette)</a:t>
            </a:r>
            <a:endParaRPr/>
          </a:p>
        </p:txBody>
      </p:sp>
      <p:pic>
        <p:nvPicPr>
          <p:cNvPr id="462" name="Google Shape;462;p64"/>
          <p:cNvPicPr preferRelativeResize="0"/>
          <p:nvPr/>
        </p:nvPicPr>
        <p:blipFill rotWithShape="1">
          <a:blip r:embed="rId3">
            <a:alphaModFix/>
          </a:blip>
          <a:srcRect/>
          <a:stretch/>
        </p:blipFill>
        <p:spPr>
          <a:xfrm>
            <a:off x="523037" y="2514600"/>
            <a:ext cx="3962400" cy="2971800"/>
          </a:xfrm>
          <a:prstGeom prst="rect">
            <a:avLst/>
          </a:prstGeom>
          <a:noFill/>
          <a:ln>
            <a:noFill/>
          </a:ln>
          <a:effectLst>
            <a:outerShdw blurRad="50800" dist="139700" dir="2700000" algn="tl" rotWithShape="0">
              <a:srgbClr val="006699">
                <a:alpha val="40000"/>
              </a:srgbClr>
            </a:outerShdw>
          </a:effectLst>
        </p:spPr>
      </p:pic>
      <p:pic>
        <p:nvPicPr>
          <p:cNvPr id="463" name="Google Shape;463;p64"/>
          <p:cNvPicPr preferRelativeResize="0"/>
          <p:nvPr/>
        </p:nvPicPr>
        <p:blipFill rotWithShape="1">
          <a:blip r:embed="rId4">
            <a:alphaModFix/>
          </a:blip>
          <a:srcRect/>
          <a:stretch/>
        </p:blipFill>
        <p:spPr>
          <a:xfrm>
            <a:off x="4800600" y="2514600"/>
            <a:ext cx="4455330" cy="2971800"/>
          </a:xfrm>
          <a:prstGeom prst="rect">
            <a:avLst/>
          </a:prstGeom>
          <a:noFill/>
          <a:ln>
            <a:noFill/>
          </a:ln>
          <a:effectLst>
            <a:outerShdw blurRad="50800" dist="139700" dir="2700000" algn="tl" rotWithShape="0">
              <a:srgbClr val="006699">
                <a:alpha val="40000"/>
              </a:srgbClr>
            </a:outerShdw>
          </a:effectLst>
        </p:spPr>
      </p:pic>
      <p:sp>
        <p:nvSpPr>
          <p:cNvPr id="464" name="Google Shape;464;p64"/>
          <p:cNvSpPr txBox="1"/>
          <p:nvPr/>
        </p:nvSpPr>
        <p:spPr>
          <a:xfrm>
            <a:off x="152400" y="280570"/>
            <a:ext cx="92202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MOLDING COMPOUNDS</a:t>
            </a:r>
            <a:endParaRPr sz="3200" b="1" i="0">
              <a:solidFill>
                <a:srgbClr val="41608A"/>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65"/>
          <p:cNvSpPr txBox="1">
            <a:spLocks noGrp="1"/>
          </p:cNvSpPr>
          <p:nvPr>
            <p:ph type="body" idx="1"/>
          </p:nvPr>
        </p:nvSpPr>
        <p:spPr>
          <a:xfrm>
            <a:off x="1066800" y="1901825"/>
            <a:ext cx="7886700" cy="15271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240"/>
              <a:buNone/>
            </a:pPr>
            <a:r>
              <a:rPr lang="en-US" sz="2800">
                <a:solidFill>
                  <a:schemeClr val="dk1"/>
                </a:solidFill>
              </a:rPr>
              <a:t>Thermoplastic Layups Can Be Preheated &amp; Shaped Very Quickly</a:t>
            </a:r>
            <a:endParaRPr/>
          </a:p>
        </p:txBody>
      </p:sp>
      <p:pic>
        <p:nvPicPr>
          <p:cNvPr id="471" name="Google Shape;471;p65"/>
          <p:cNvPicPr preferRelativeResize="0"/>
          <p:nvPr/>
        </p:nvPicPr>
        <p:blipFill rotWithShape="1">
          <a:blip r:embed="rId3">
            <a:alphaModFix/>
          </a:blip>
          <a:srcRect/>
          <a:stretch/>
        </p:blipFill>
        <p:spPr>
          <a:xfrm>
            <a:off x="2071503" y="2971800"/>
            <a:ext cx="5610593" cy="3605631"/>
          </a:xfrm>
          <a:prstGeom prst="rect">
            <a:avLst/>
          </a:prstGeom>
          <a:noFill/>
          <a:ln>
            <a:noFill/>
          </a:ln>
        </p:spPr>
      </p:pic>
      <p:sp>
        <p:nvSpPr>
          <p:cNvPr id="472" name="Google Shape;472;p65"/>
          <p:cNvSpPr txBox="1"/>
          <p:nvPr/>
        </p:nvSpPr>
        <p:spPr>
          <a:xfrm>
            <a:off x="228600" y="280569"/>
            <a:ext cx="9296400" cy="132556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COMPRESSION MOLDING THERMOPLASTICS</a:t>
            </a:r>
            <a:endParaRPr sz="3200" b="1" i="0">
              <a:solidFill>
                <a:srgbClr val="41608A"/>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p48"/>
          <p:cNvSpPr txBox="1"/>
          <p:nvPr/>
        </p:nvSpPr>
        <p:spPr>
          <a:xfrm>
            <a:off x="609600" y="2044005"/>
            <a:ext cx="8991600" cy="276998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600" b="0" i="0" u="none" strike="noStrike" cap="none">
                <a:solidFill>
                  <a:srgbClr val="006699"/>
                </a:solidFill>
                <a:latin typeface="Arial"/>
                <a:ea typeface="Arial"/>
                <a:cs typeface="Arial"/>
                <a:sym typeface="Arial"/>
              </a:rPr>
              <a:t>Project Produced</a:t>
            </a:r>
            <a:endParaRPr/>
          </a:p>
          <a:p>
            <a:pPr marL="0" marR="0" lvl="0" indent="0" algn="ctr" rtl="0">
              <a:spcBef>
                <a:spcPts val="0"/>
              </a:spcBef>
              <a:spcAft>
                <a:spcPts val="0"/>
              </a:spcAft>
              <a:buNone/>
            </a:pPr>
            <a:r>
              <a:rPr lang="en-US" sz="5200" b="0" i="0" u="none" strike="noStrike" cap="none">
                <a:solidFill>
                  <a:srgbClr val="FFD858"/>
                </a:solidFill>
                <a:latin typeface="Arial"/>
                <a:ea typeface="Arial"/>
                <a:cs typeface="Arial"/>
                <a:sym typeface="Arial"/>
              </a:rPr>
              <a:t> with the</a:t>
            </a:r>
            <a:r>
              <a:rPr lang="en-US" sz="5200" b="0" i="0" u="none" strike="noStrike" cap="none">
                <a:solidFill>
                  <a:schemeClr val="accent1"/>
                </a:solidFill>
                <a:latin typeface="Arial"/>
                <a:ea typeface="Arial"/>
                <a:cs typeface="Arial"/>
                <a:sym typeface="Arial"/>
              </a:rPr>
              <a:t> </a:t>
            </a:r>
            <a:r>
              <a:rPr lang="en-US" sz="5600" b="0" i="0" u="none" strike="noStrike" cap="none">
                <a:solidFill>
                  <a:srgbClr val="D17707"/>
                </a:solidFill>
                <a:latin typeface="Arial"/>
                <a:ea typeface="Arial"/>
                <a:cs typeface="Arial"/>
                <a:sym typeface="Arial"/>
              </a:rPr>
              <a:t>Generous Support</a:t>
            </a:r>
            <a:endParaRPr/>
          </a:p>
          <a:p>
            <a:pPr marL="0" marR="0" lvl="0" indent="0" algn="ctr" rtl="0">
              <a:spcBef>
                <a:spcPts val="0"/>
              </a:spcBef>
              <a:spcAft>
                <a:spcPts val="0"/>
              </a:spcAft>
              <a:buNone/>
            </a:pPr>
            <a:r>
              <a:rPr lang="en-US" sz="5200" b="0" i="0" u="none" strike="noStrike" cap="none">
                <a:solidFill>
                  <a:srgbClr val="FFD858"/>
                </a:solidFill>
                <a:latin typeface="Arial"/>
                <a:ea typeface="Arial"/>
                <a:cs typeface="Arial"/>
                <a:sym typeface="Arial"/>
              </a:rPr>
              <a:t>of the </a:t>
            </a:r>
            <a:r>
              <a:rPr lang="en-US" sz="5600" b="0" i="0" u="none" strike="noStrike" cap="none">
                <a:solidFill>
                  <a:srgbClr val="006699"/>
                </a:solidFill>
                <a:latin typeface="Arial"/>
                <a:ea typeface="Arial"/>
                <a:cs typeface="Arial"/>
                <a:sym typeface="Arial"/>
              </a:rPr>
              <a:t>Following</a:t>
            </a:r>
            <a:endParaRPr sz="5600" b="0" i="0" u="none" strike="noStrike" cap="none">
              <a:solidFill>
                <a:srgbClr val="D17707"/>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6"/>
          <p:cNvSpPr txBox="1">
            <a:spLocks noGrp="1"/>
          </p:cNvSpPr>
          <p:nvPr>
            <p:ph type="body" idx="1"/>
          </p:nvPr>
        </p:nvSpPr>
        <p:spPr>
          <a:xfrm>
            <a:off x="1981200" y="1905000"/>
            <a:ext cx="7886700" cy="3576638"/>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240"/>
              <a:buFont typeface="Arial"/>
              <a:buNone/>
            </a:pPr>
            <a:endParaRPr sz="2800"/>
          </a:p>
          <a:p>
            <a:pPr marL="171450" lvl="0" indent="0" algn="l" rtl="0">
              <a:spcBef>
                <a:spcPts val="1000"/>
              </a:spcBef>
              <a:spcAft>
                <a:spcPts val="0"/>
              </a:spcAft>
              <a:buSzPts val="2880"/>
              <a:buNone/>
            </a:pPr>
            <a:endParaRPr/>
          </a:p>
        </p:txBody>
      </p:sp>
      <p:sp>
        <p:nvSpPr>
          <p:cNvPr id="479" name="Google Shape;479;p66"/>
          <p:cNvSpPr/>
          <p:nvPr/>
        </p:nvSpPr>
        <p:spPr>
          <a:xfrm>
            <a:off x="3505200" y="1105205"/>
            <a:ext cx="3395916"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Baseball Bats</a:t>
            </a:r>
            <a:endParaRPr/>
          </a:p>
        </p:txBody>
      </p:sp>
      <p:pic>
        <p:nvPicPr>
          <p:cNvPr id="480" name="Google Shape;480;p66" descr="bat12"/>
          <p:cNvPicPr preferRelativeResize="0"/>
          <p:nvPr/>
        </p:nvPicPr>
        <p:blipFill rotWithShape="1">
          <a:blip r:embed="rId3">
            <a:alphaModFix/>
          </a:blip>
          <a:srcRect/>
          <a:stretch/>
        </p:blipFill>
        <p:spPr>
          <a:xfrm>
            <a:off x="819276" y="2133600"/>
            <a:ext cx="3735670" cy="3886200"/>
          </a:xfrm>
          <a:prstGeom prst="rect">
            <a:avLst/>
          </a:prstGeom>
          <a:noFill/>
          <a:ln>
            <a:noFill/>
          </a:ln>
          <a:effectLst>
            <a:outerShdw blurRad="50800" dist="139700" dir="2700000" algn="tl" rotWithShape="0">
              <a:srgbClr val="006699">
                <a:alpha val="40000"/>
              </a:srgbClr>
            </a:outerShdw>
          </a:effectLst>
        </p:spPr>
      </p:pic>
      <p:pic>
        <p:nvPicPr>
          <p:cNvPr id="481" name="Google Shape;481;p66" descr="darnellmolding"/>
          <p:cNvPicPr preferRelativeResize="0"/>
          <p:nvPr/>
        </p:nvPicPr>
        <p:blipFill rotWithShape="1">
          <a:blip r:embed="rId4">
            <a:alphaModFix/>
          </a:blip>
          <a:srcRect/>
          <a:stretch/>
        </p:blipFill>
        <p:spPr>
          <a:xfrm>
            <a:off x="4876800" y="2133600"/>
            <a:ext cx="4345522" cy="3886200"/>
          </a:xfrm>
          <a:prstGeom prst="rect">
            <a:avLst/>
          </a:prstGeom>
          <a:noFill/>
          <a:ln>
            <a:noFill/>
          </a:ln>
          <a:effectLst>
            <a:outerShdw blurRad="50800" dist="139700" dir="2700000" algn="tl" rotWithShape="0">
              <a:srgbClr val="006699">
                <a:alpha val="40000"/>
              </a:srgbClr>
            </a:outerShdw>
          </a:effectLst>
        </p:spPr>
      </p:pic>
      <p:sp>
        <p:nvSpPr>
          <p:cNvPr id="482" name="Google Shape;482;p66"/>
          <p:cNvSpPr txBox="1"/>
          <p:nvPr/>
        </p:nvSpPr>
        <p:spPr>
          <a:xfrm>
            <a:off x="76200" y="280570"/>
            <a:ext cx="9372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BLADDER MOLDING</a:t>
            </a:r>
            <a:endParaRPr sz="3200" b="1" i="0">
              <a:solidFill>
                <a:srgbClr val="41608A"/>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p67"/>
          <p:cNvPicPr preferRelativeResize="0">
            <a:picLocks noGrp="1"/>
          </p:cNvPicPr>
          <p:nvPr>
            <p:ph type="body" idx="1"/>
          </p:nvPr>
        </p:nvPicPr>
        <p:blipFill rotWithShape="1">
          <a:blip r:embed="rId3">
            <a:alphaModFix/>
          </a:blip>
          <a:srcRect/>
          <a:stretch/>
        </p:blipFill>
        <p:spPr>
          <a:xfrm>
            <a:off x="1524000" y="1295400"/>
            <a:ext cx="7086600" cy="4926530"/>
          </a:xfrm>
          <a:prstGeom prst="rect">
            <a:avLst/>
          </a:prstGeom>
          <a:noFill/>
          <a:ln>
            <a:noFill/>
          </a:ln>
        </p:spPr>
      </p:pic>
      <p:sp>
        <p:nvSpPr>
          <p:cNvPr id="489" name="Google Shape;489;p67"/>
          <p:cNvSpPr txBox="1"/>
          <p:nvPr/>
        </p:nvSpPr>
        <p:spPr>
          <a:xfrm>
            <a:off x="152400" y="280570"/>
            <a:ext cx="94488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RTM PROCESSING STEPS</a:t>
            </a:r>
            <a:endParaRPr sz="3200" b="1" i="0">
              <a:solidFill>
                <a:srgbClr val="41608A"/>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68" descr="scrimp"/>
          <p:cNvPicPr preferRelativeResize="0">
            <a:picLocks noGrp="1"/>
          </p:cNvPicPr>
          <p:nvPr>
            <p:ph type="body" idx="1"/>
          </p:nvPr>
        </p:nvPicPr>
        <p:blipFill rotWithShape="1">
          <a:blip r:embed="rId3">
            <a:alphaModFix/>
          </a:blip>
          <a:srcRect/>
          <a:stretch/>
        </p:blipFill>
        <p:spPr>
          <a:xfrm>
            <a:off x="3048000" y="1929229"/>
            <a:ext cx="4541345" cy="4648201"/>
          </a:xfrm>
          <a:prstGeom prst="rect">
            <a:avLst/>
          </a:prstGeom>
          <a:noFill/>
          <a:ln>
            <a:noFill/>
          </a:ln>
          <a:effectLst>
            <a:outerShdw blurRad="50800" dist="139700" dir="2700000" algn="tl" rotWithShape="0">
              <a:srgbClr val="006699">
                <a:alpha val="40000"/>
              </a:srgbClr>
            </a:outerShdw>
          </a:effectLst>
        </p:spPr>
      </p:pic>
      <p:sp>
        <p:nvSpPr>
          <p:cNvPr id="496" name="Google Shape;496;p68"/>
          <p:cNvSpPr txBox="1"/>
          <p:nvPr/>
        </p:nvSpPr>
        <p:spPr>
          <a:xfrm>
            <a:off x="335144" y="290478"/>
            <a:ext cx="9753600" cy="138592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SCRIMP  INFUSES</a:t>
            </a:r>
            <a:endParaRPr/>
          </a:p>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64ft YACHT HULL</a:t>
            </a:r>
            <a:endParaRPr sz="3200" b="1" i="0">
              <a:solidFill>
                <a:srgbClr val="41608A"/>
              </a:solidFill>
              <a:latin typeface="Arial"/>
              <a:ea typeface="Arial"/>
              <a:cs typeface="Arial"/>
              <a:sym typeface="Arial"/>
            </a:endParaRPr>
          </a:p>
        </p:txBody>
      </p:sp>
      <p:sp>
        <p:nvSpPr>
          <p:cNvPr id="497" name="Google Shape;497;p68"/>
          <p:cNvSpPr txBox="1"/>
          <p:nvPr/>
        </p:nvSpPr>
        <p:spPr>
          <a:xfrm>
            <a:off x="4804460" y="327664"/>
            <a:ext cx="40748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aseline="30000">
                <a:solidFill>
                  <a:srgbClr val="41608A"/>
                </a:solidFill>
                <a:latin typeface="Arial"/>
                <a:ea typeface="Arial"/>
                <a:cs typeface="Arial"/>
                <a:sym typeface="Arial"/>
              </a:rPr>
              <a:t>TM</a:t>
            </a:r>
            <a:endParaRPr sz="1800">
              <a:solidFill>
                <a:srgbClr val="41608A"/>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3" name="Google Shape;503;p69"/>
          <p:cNvPicPr preferRelativeResize="0"/>
          <p:nvPr/>
        </p:nvPicPr>
        <p:blipFill rotWithShape="1">
          <a:blip r:embed="rId3">
            <a:alphaModFix/>
          </a:blip>
          <a:srcRect/>
          <a:stretch/>
        </p:blipFill>
        <p:spPr>
          <a:xfrm>
            <a:off x="1374869" y="1320933"/>
            <a:ext cx="7335342" cy="2773362"/>
          </a:xfrm>
          <a:prstGeom prst="rect">
            <a:avLst/>
          </a:prstGeom>
          <a:noFill/>
          <a:ln>
            <a:noFill/>
          </a:ln>
        </p:spPr>
      </p:pic>
      <p:pic>
        <p:nvPicPr>
          <p:cNvPr id="504" name="Google Shape;504;p69"/>
          <p:cNvPicPr preferRelativeResize="0"/>
          <p:nvPr/>
        </p:nvPicPr>
        <p:blipFill rotWithShape="1">
          <a:blip r:embed="rId4">
            <a:alphaModFix/>
          </a:blip>
          <a:srcRect/>
          <a:stretch/>
        </p:blipFill>
        <p:spPr>
          <a:xfrm>
            <a:off x="1143000" y="4348429"/>
            <a:ext cx="3381685" cy="2253539"/>
          </a:xfrm>
          <a:prstGeom prst="rect">
            <a:avLst/>
          </a:prstGeom>
          <a:noFill/>
          <a:ln>
            <a:noFill/>
          </a:ln>
          <a:effectLst>
            <a:outerShdw blurRad="50800" dist="152400" dir="2700000" algn="tl" rotWithShape="0">
              <a:srgbClr val="006699">
                <a:alpha val="40000"/>
              </a:srgbClr>
            </a:outerShdw>
          </a:effectLst>
        </p:spPr>
      </p:pic>
      <p:pic>
        <p:nvPicPr>
          <p:cNvPr id="505" name="Google Shape;505;p69"/>
          <p:cNvPicPr preferRelativeResize="0"/>
          <p:nvPr/>
        </p:nvPicPr>
        <p:blipFill rotWithShape="1">
          <a:blip r:embed="rId5">
            <a:alphaModFix/>
          </a:blip>
          <a:srcRect/>
          <a:stretch/>
        </p:blipFill>
        <p:spPr>
          <a:xfrm>
            <a:off x="5042540" y="4336046"/>
            <a:ext cx="3247715" cy="2241538"/>
          </a:xfrm>
          <a:prstGeom prst="rect">
            <a:avLst/>
          </a:prstGeom>
          <a:noFill/>
          <a:ln>
            <a:noFill/>
          </a:ln>
          <a:effectLst>
            <a:outerShdw blurRad="50800" dist="152400" dir="2700000" algn="tl" rotWithShape="0">
              <a:srgbClr val="006699">
                <a:alpha val="40000"/>
              </a:srgbClr>
            </a:outerShdw>
          </a:effectLst>
        </p:spPr>
      </p:pic>
      <p:sp>
        <p:nvSpPr>
          <p:cNvPr id="506" name="Google Shape;506;p69"/>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FILAMENT WINDING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70" descr="Challenges of laser-assisted tape winding of thermoplastic composites |  CompositesWorld"/>
          <p:cNvPicPr preferRelativeResize="0"/>
          <p:nvPr/>
        </p:nvPicPr>
        <p:blipFill rotWithShape="1">
          <a:blip r:embed="rId3">
            <a:alphaModFix/>
          </a:blip>
          <a:srcRect/>
          <a:stretch/>
        </p:blipFill>
        <p:spPr>
          <a:xfrm>
            <a:off x="682253" y="2514600"/>
            <a:ext cx="8451273" cy="2324100"/>
          </a:xfrm>
          <a:prstGeom prst="rect">
            <a:avLst/>
          </a:prstGeom>
          <a:noFill/>
          <a:ln>
            <a:noFill/>
          </a:ln>
        </p:spPr>
      </p:pic>
      <p:sp>
        <p:nvSpPr>
          <p:cNvPr id="513" name="Google Shape;513;p70"/>
          <p:cNvSpPr txBox="1"/>
          <p:nvPr/>
        </p:nvSpPr>
        <p:spPr>
          <a:xfrm>
            <a:off x="2971800" y="1600200"/>
            <a:ext cx="369844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a:solidFill>
                  <a:schemeClr val="dk2"/>
                </a:solidFill>
                <a:latin typeface="Arial"/>
                <a:ea typeface="Arial"/>
                <a:cs typeface="Arial"/>
                <a:sym typeface="Arial"/>
              </a:rPr>
              <a:t>Winding Patterns</a:t>
            </a:r>
            <a:endParaRPr/>
          </a:p>
        </p:txBody>
      </p:sp>
      <p:sp>
        <p:nvSpPr>
          <p:cNvPr id="514" name="Google Shape;514;p70"/>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FILAMENT WINDING</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p71"/>
          <p:cNvPicPr preferRelativeResize="0"/>
          <p:nvPr/>
        </p:nvPicPr>
        <p:blipFill rotWithShape="1">
          <a:blip r:embed="rId3">
            <a:alphaModFix/>
          </a:blip>
          <a:srcRect/>
          <a:stretch/>
        </p:blipFill>
        <p:spPr>
          <a:xfrm>
            <a:off x="3124198" y="4191000"/>
            <a:ext cx="3561597" cy="2328964"/>
          </a:xfrm>
          <a:prstGeom prst="rect">
            <a:avLst/>
          </a:prstGeom>
          <a:noFill/>
          <a:ln>
            <a:noFill/>
          </a:ln>
          <a:effectLst>
            <a:outerShdw blurRad="50800" dist="139700" dir="2700000" algn="tl" rotWithShape="0">
              <a:srgbClr val="006699">
                <a:alpha val="40000"/>
              </a:srgbClr>
            </a:outerShdw>
          </a:effectLst>
        </p:spPr>
      </p:pic>
      <p:sp>
        <p:nvSpPr>
          <p:cNvPr id="521" name="Google Shape;521;p71"/>
          <p:cNvSpPr/>
          <p:nvPr/>
        </p:nvSpPr>
        <p:spPr>
          <a:xfrm>
            <a:off x="3200401" y="1601819"/>
            <a:ext cx="184731" cy="36933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522" name="Google Shape;522;p71" descr="pultrusion-process - Fiberfence - Fiberglass Fencing Systems"/>
          <p:cNvPicPr preferRelativeResize="0"/>
          <p:nvPr/>
        </p:nvPicPr>
        <p:blipFill rotWithShape="1">
          <a:blip r:embed="rId4">
            <a:alphaModFix/>
          </a:blip>
          <a:srcRect/>
          <a:stretch/>
        </p:blipFill>
        <p:spPr>
          <a:xfrm>
            <a:off x="787926" y="1071066"/>
            <a:ext cx="8234143" cy="2937910"/>
          </a:xfrm>
          <a:prstGeom prst="rect">
            <a:avLst/>
          </a:prstGeom>
          <a:noFill/>
          <a:ln>
            <a:noFill/>
          </a:ln>
        </p:spPr>
      </p:pic>
      <p:sp>
        <p:nvSpPr>
          <p:cNvPr id="523" name="Google Shape;523;p71"/>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PULTRUSION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72" descr="Ascent Aerospace to Present Composite Tooling Systems at JEC World"/>
          <p:cNvPicPr preferRelativeResize="0"/>
          <p:nvPr/>
        </p:nvPicPr>
        <p:blipFill rotWithShape="1">
          <a:blip r:embed="rId3">
            <a:alphaModFix/>
          </a:blip>
          <a:srcRect/>
          <a:stretch/>
        </p:blipFill>
        <p:spPr>
          <a:xfrm>
            <a:off x="228600" y="2353705"/>
            <a:ext cx="4457700" cy="2971800"/>
          </a:xfrm>
          <a:prstGeom prst="rect">
            <a:avLst/>
          </a:prstGeom>
          <a:noFill/>
          <a:ln>
            <a:noFill/>
          </a:ln>
          <a:effectLst>
            <a:outerShdw blurRad="50800" dist="152400" dir="2700000" algn="tl" rotWithShape="0">
              <a:srgbClr val="006699">
                <a:alpha val="40000"/>
              </a:srgbClr>
            </a:outerShdw>
          </a:effectLst>
        </p:spPr>
      </p:pic>
      <p:sp>
        <p:nvSpPr>
          <p:cNvPr id="530" name="Google Shape;530;p72"/>
          <p:cNvSpPr txBox="1"/>
          <p:nvPr/>
        </p:nvSpPr>
        <p:spPr>
          <a:xfrm>
            <a:off x="1772350" y="1646112"/>
            <a:ext cx="2284600" cy="523220"/>
          </a:xfrm>
          <a:prstGeom prst="rect">
            <a:avLst/>
          </a:prstGeom>
          <a:gradFill>
            <a:gsLst>
              <a:gs pos="0">
                <a:srgbClr val="FFFCF2"/>
              </a:gs>
              <a:gs pos="74000">
                <a:srgbClr val="FFE68F"/>
              </a:gs>
              <a:gs pos="83000">
                <a:srgbClr val="FFE68F"/>
              </a:gs>
              <a:gs pos="100000">
                <a:srgbClr val="FFEEB3"/>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2"/>
                </a:solidFill>
                <a:latin typeface="Arial"/>
                <a:ea typeface="Arial"/>
                <a:cs typeface="Arial"/>
                <a:sym typeface="Arial"/>
              </a:rPr>
              <a:t>Convex Mold</a:t>
            </a:r>
            <a:endParaRPr/>
          </a:p>
        </p:txBody>
      </p:sp>
      <p:sp>
        <p:nvSpPr>
          <p:cNvPr id="531" name="Google Shape;531;p72"/>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MOLD SHAPES</a:t>
            </a:r>
            <a:endParaRPr/>
          </a:p>
        </p:txBody>
      </p:sp>
      <p:pic>
        <p:nvPicPr>
          <p:cNvPr id="532" name="Google Shape;532;p72" descr="Aerospace composite molds - Metal - Prepregs | Lucas Industries"/>
          <p:cNvPicPr preferRelativeResize="0"/>
          <p:nvPr/>
        </p:nvPicPr>
        <p:blipFill rotWithShape="1">
          <a:blip r:embed="rId4">
            <a:alphaModFix/>
          </a:blip>
          <a:srcRect/>
          <a:stretch/>
        </p:blipFill>
        <p:spPr>
          <a:xfrm>
            <a:off x="5105400" y="2353705"/>
            <a:ext cx="4212828" cy="3056495"/>
          </a:xfrm>
          <a:prstGeom prst="rect">
            <a:avLst/>
          </a:prstGeom>
          <a:noFill/>
          <a:ln>
            <a:noFill/>
          </a:ln>
          <a:effectLst>
            <a:outerShdw blurRad="50800" dist="152400" dir="2700000" algn="tl" rotWithShape="0">
              <a:srgbClr val="006699">
                <a:alpha val="40000"/>
              </a:srgbClr>
            </a:outerShdw>
          </a:effectLst>
        </p:spPr>
      </p:pic>
      <p:sp>
        <p:nvSpPr>
          <p:cNvPr id="533" name="Google Shape;533;p72"/>
          <p:cNvSpPr txBox="1"/>
          <p:nvPr/>
        </p:nvSpPr>
        <p:spPr>
          <a:xfrm>
            <a:off x="5798210" y="1646112"/>
            <a:ext cx="2484976" cy="523220"/>
          </a:xfrm>
          <a:prstGeom prst="rect">
            <a:avLst/>
          </a:prstGeom>
          <a:gradFill>
            <a:gsLst>
              <a:gs pos="0">
                <a:srgbClr val="FFFCF2"/>
              </a:gs>
              <a:gs pos="74000">
                <a:srgbClr val="FFE68F"/>
              </a:gs>
              <a:gs pos="83000">
                <a:srgbClr val="FFE68F"/>
              </a:gs>
              <a:gs pos="100000">
                <a:srgbClr val="FFEEB3"/>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2"/>
                </a:solidFill>
                <a:latin typeface="Arial"/>
                <a:ea typeface="Arial"/>
                <a:cs typeface="Arial"/>
                <a:sym typeface="Arial"/>
              </a:rPr>
              <a:t>Concave Mold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73"/>
          <p:cNvSpPr txBox="1">
            <a:spLocks noGrp="1"/>
          </p:cNvSpPr>
          <p:nvPr>
            <p:ph type="body" idx="1"/>
          </p:nvPr>
        </p:nvSpPr>
        <p:spPr>
          <a:xfrm>
            <a:off x="304800" y="1295400"/>
            <a:ext cx="9220200" cy="4895851"/>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2880"/>
              <a:buNone/>
            </a:pPr>
            <a:r>
              <a:rPr lang="en-US">
                <a:solidFill>
                  <a:schemeClr val="dk2"/>
                </a:solidFill>
              </a:rPr>
              <a:t>Need To Consider </a:t>
            </a:r>
            <a:endParaRPr/>
          </a:p>
          <a:p>
            <a:pPr marL="514350" lvl="1" indent="-182880" algn="l" rtl="0">
              <a:spcBef>
                <a:spcPts val="1000"/>
              </a:spcBef>
              <a:spcAft>
                <a:spcPts val="0"/>
              </a:spcAft>
              <a:buSzPts val="2880"/>
              <a:buChar char="✔"/>
            </a:pPr>
            <a:r>
              <a:rPr lang="en-US" sz="3200">
                <a:solidFill>
                  <a:schemeClr val="dk2"/>
                </a:solidFill>
              </a:rPr>
              <a:t>CTE (Relative Shape Change) </a:t>
            </a:r>
            <a:endParaRPr/>
          </a:p>
          <a:p>
            <a:pPr marL="514350" lvl="1" indent="-182880" algn="l" rtl="0">
              <a:spcBef>
                <a:spcPts val="1000"/>
              </a:spcBef>
              <a:spcAft>
                <a:spcPts val="0"/>
              </a:spcAft>
              <a:buSzPts val="2880"/>
              <a:buChar char="✔"/>
            </a:pPr>
            <a:r>
              <a:rPr lang="en-US" sz="3200">
                <a:solidFill>
                  <a:schemeClr val="dk2"/>
                </a:solidFill>
              </a:rPr>
              <a:t>Vacuum Integrity </a:t>
            </a:r>
            <a:r>
              <a:rPr lang="en-US" sz="2400">
                <a:solidFill>
                  <a:schemeClr val="dk2"/>
                </a:solidFill>
              </a:rPr>
              <a:t>(Porosity Can Result In Leaks) </a:t>
            </a:r>
            <a:endParaRPr/>
          </a:p>
          <a:p>
            <a:pPr marL="514350" lvl="1" indent="-182880" algn="l" rtl="0">
              <a:spcBef>
                <a:spcPts val="1000"/>
              </a:spcBef>
              <a:spcAft>
                <a:spcPts val="0"/>
              </a:spcAft>
              <a:buSzPts val="2880"/>
              <a:buChar char="✔"/>
            </a:pPr>
            <a:r>
              <a:rPr lang="en-US" sz="3200">
                <a:solidFill>
                  <a:schemeClr val="dk2"/>
                </a:solidFill>
              </a:rPr>
              <a:t>Thermal Mass </a:t>
            </a:r>
            <a:endParaRPr/>
          </a:p>
          <a:p>
            <a:pPr marL="514350" lvl="1" indent="-182880" algn="l" rtl="0">
              <a:spcBef>
                <a:spcPts val="1000"/>
              </a:spcBef>
              <a:spcAft>
                <a:spcPts val="0"/>
              </a:spcAft>
              <a:buSzPts val="2880"/>
              <a:buChar char="✔"/>
            </a:pPr>
            <a:r>
              <a:rPr lang="en-US" sz="3200">
                <a:solidFill>
                  <a:schemeClr val="dk2"/>
                </a:solidFill>
              </a:rPr>
              <a:t>Cure Temp And Pressure </a:t>
            </a:r>
            <a:endParaRPr/>
          </a:p>
          <a:p>
            <a:pPr marL="514350" lvl="1" indent="-182880" algn="l" rtl="0">
              <a:spcBef>
                <a:spcPts val="1000"/>
              </a:spcBef>
              <a:spcAft>
                <a:spcPts val="0"/>
              </a:spcAft>
              <a:buSzPts val="2880"/>
              <a:buChar char="✔"/>
            </a:pPr>
            <a:r>
              <a:rPr lang="en-US" sz="3200">
                <a:solidFill>
                  <a:schemeClr val="dk2"/>
                </a:solidFill>
              </a:rPr>
              <a:t>Number Of Parts </a:t>
            </a:r>
            <a:endParaRPr/>
          </a:p>
          <a:p>
            <a:pPr marL="514350" lvl="1" indent="-182880" algn="l" rtl="0">
              <a:spcBef>
                <a:spcPts val="1000"/>
              </a:spcBef>
              <a:spcAft>
                <a:spcPts val="0"/>
              </a:spcAft>
              <a:buSzPts val="2880"/>
              <a:buChar char="✔"/>
            </a:pPr>
            <a:r>
              <a:rPr lang="en-US" sz="3200">
                <a:solidFill>
                  <a:schemeClr val="dk2"/>
                </a:solidFill>
              </a:rPr>
              <a:t>Cost (Can Be 5x Cost Of One Part) </a:t>
            </a:r>
            <a:endParaRPr/>
          </a:p>
          <a:p>
            <a:pPr marL="0" lvl="0" indent="0" algn="l" rtl="0">
              <a:spcBef>
                <a:spcPts val="1000"/>
              </a:spcBef>
              <a:spcAft>
                <a:spcPts val="0"/>
              </a:spcAft>
              <a:buSzPts val="2880"/>
              <a:buNone/>
            </a:pPr>
            <a:endParaRPr/>
          </a:p>
        </p:txBody>
      </p:sp>
      <p:sp>
        <p:nvSpPr>
          <p:cNvPr id="540" name="Google Shape;540;p73"/>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TOOLING </a:t>
            </a:r>
            <a:r>
              <a:rPr lang="en-US" sz="3600" b="1" i="0">
                <a:solidFill>
                  <a:srgbClr val="41608A"/>
                </a:solidFill>
                <a:latin typeface="Arial"/>
                <a:ea typeface="Arial"/>
                <a:cs typeface="Arial"/>
                <a:sym typeface="Arial"/>
              </a:rPr>
              <a:t>(MOLDS)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74"/>
          <p:cNvSpPr txBox="1">
            <a:spLocks noGrp="1"/>
          </p:cNvSpPr>
          <p:nvPr>
            <p:ph type="body" idx="1"/>
          </p:nvPr>
        </p:nvSpPr>
        <p:spPr>
          <a:xfrm>
            <a:off x="685800" y="1502492"/>
            <a:ext cx="7886700" cy="4351338"/>
          </a:xfrm>
          <a:prstGeom prst="rect">
            <a:avLst/>
          </a:prstGeom>
          <a:noFill/>
          <a:ln>
            <a:noFill/>
          </a:ln>
        </p:spPr>
        <p:txBody>
          <a:bodyPr spcFirstLastPara="1" wrap="square" lIns="91425" tIns="45700" rIns="91425" bIns="45700" anchor="t" anchorCtr="0">
            <a:normAutofit/>
          </a:bodyPr>
          <a:lstStyle/>
          <a:p>
            <a:pPr marL="171450" lvl="0" indent="-171450" algn="l" rtl="0">
              <a:spcBef>
                <a:spcPts val="0"/>
              </a:spcBef>
              <a:spcAft>
                <a:spcPts val="0"/>
              </a:spcAft>
              <a:buSzPts val="2560"/>
              <a:buFont typeface="Arial"/>
              <a:buChar char="•"/>
            </a:pPr>
            <a:r>
              <a:rPr lang="en-US" sz="3200">
                <a:solidFill>
                  <a:schemeClr val="dk1"/>
                </a:solidFill>
              </a:rPr>
              <a:t>Steel</a:t>
            </a:r>
            <a:endParaRPr/>
          </a:p>
          <a:p>
            <a:pPr marL="171450" lvl="0" indent="-171450" algn="l" rtl="0">
              <a:spcBef>
                <a:spcPts val="1000"/>
              </a:spcBef>
              <a:spcAft>
                <a:spcPts val="0"/>
              </a:spcAft>
              <a:buSzPts val="2560"/>
              <a:buFont typeface="Arial"/>
              <a:buChar char="•"/>
            </a:pPr>
            <a:r>
              <a:rPr lang="en-US" sz="3200">
                <a:solidFill>
                  <a:schemeClr val="dk1"/>
                </a:solidFill>
              </a:rPr>
              <a:t>Invar </a:t>
            </a:r>
            <a:endParaRPr/>
          </a:p>
          <a:p>
            <a:pPr marL="171450" lvl="0" indent="-171450" algn="l" rtl="0">
              <a:spcBef>
                <a:spcPts val="1000"/>
              </a:spcBef>
              <a:spcAft>
                <a:spcPts val="0"/>
              </a:spcAft>
              <a:buSzPts val="2560"/>
              <a:buFont typeface="Arial"/>
              <a:buChar char="•"/>
            </a:pPr>
            <a:r>
              <a:rPr lang="en-US" sz="3200">
                <a:solidFill>
                  <a:schemeClr val="dk1"/>
                </a:solidFill>
              </a:rPr>
              <a:t>Composite </a:t>
            </a:r>
            <a:endParaRPr/>
          </a:p>
          <a:p>
            <a:pPr marL="171450" lvl="0" indent="-171450" algn="l" rtl="0">
              <a:spcBef>
                <a:spcPts val="1000"/>
              </a:spcBef>
              <a:spcAft>
                <a:spcPts val="0"/>
              </a:spcAft>
              <a:buSzPts val="2560"/>
              <a:buFont typeface="Arial"/>
              <a:buChar char="•"/>
            </a:pPr>
            <a:r>
              <a:rPr lang="en-US" sz="3200">
                <a:solidFill>
                  <a:schemeClr val="dk1"/>
                </a:solidFill>
              </a:rPr>
              <a:t>Aluminum </a:t>
            </a:r>
            <a:endParaRPr/>
          </a:p>
          <a:p>
            <a:pPr marL="171450" lvl="0" indent="-171450" algn="l" rtl="0">
              <a:spcBef>
                <a:spcPts val="1000"/>
              </a:spcBef>
              <a:spcAft>
                <a:spcPts val="0"/>
              </a:spcAft>
              <a:buSzPts val="2560"/>
              <a:buFont typeface="Arial"/>
              <a:buChar char="•"/>
            </a:pPr>
            <a:r>
              <a:rPr lang="en-US" sz="3200">
                <a:solidFill>
                  <a:schemeClr val="dk1"/>
                </a:solidFill>
              </a:rPr>
              <a:t>Tooling Board </a:t>
            </a:r>
            <a:endParaRPr/>
          </a:p>
          <a:p>
            <a:pPr marL="171450" lvl="0" indent="-171450" algn="l" rtl="0">
              <a:spcBef>
                <a:spcPts val="1000"/>
              </a:spcBef>
              <a:spcAft>
                <a:spcPts val="0"/>
              </a:spcAft>
              <a:buSzPts val="2560"/>
              <a:buFont typeface="Arial"/>
              <a:buChar char="•"/>
            </a:pPr>
            <a:r>
              <a:rPr lang="en-US" sz="3200">
                <a:solidFill>
                  <a:schemeClr val="dk1"/>
                </a:solidFill>
              </a:rPr>
              <a:t>Additive Manufactured </a:t>
            </a:r>
            <a:endParaRPr/>
          </a:p>
          <a:p>
            <a:pPr marL="0" lvl="0" indent="0" algn="l" rtl="0">
              <a:spcBef>
                <a:spcPts val="1000"/>
              </a:spcBef>
              <a:spcAft>
                <a:spcPts val="0"/>
              </a:spcAft>
              <a:buSzPts val="1920"/>
              <a:buNone/>
            </a:pPr>
            <a:endParaRPr sz="2400">
              <a:solidFill>
                <a:schemeClr val="dk1"/>
              </a:solidFill>
            </a:endParaRPr>
          </a:p>
        </p:txBody>
      </p:sp>
      <p:pic>
        <p:nvPicPr>
          <p:cNvPr id="547" name="Google Shape;547;p74"/>
          <p:cNvPicPr preferRelativeResize="0"/>
          <p:nvPr/>
        </p:nvPicPr>
        <p:blipFill rotWithShape="1">
          <a:blip r:embed="rId3">
            <a:alphaModFix/>
          </a:blip>
          <a:srcRect b="11617"/>
          <a:stretch/>
        </p:blipFill>
        <p:spPr>
          <a:xfrm>
            <a:off x="5791200" y="3678161"/>
            <a:ext cx="3404396" cy="2560320"/>
          </a:xfrm>
          <a:prstGeom prst="rect">
            <a:avLst/>
          </a:prstGeom>
          <a:noFill/>
          <a:ln>
            <a:noFill/>
          </a:ln>
          <a:effectLst>
            <a:outerShdw blurRad="50800" dist="139700" dir="2700000" algn="tl" rotWithShape="0">
              <a:srgbClr val="006699">
                <a:alpha val="40000"/>
              </a:srgbClr>
            </a:outerShdw>
          </a:effectLst>
        </p:spPr>
      </p:pic>
      <p:pic>
        <p:nvPicPr>
          <p:cNvPr id="548" name="Google Shape;548;p74" descr="Aerospace composite molds - Metal - Prepregs | Lucas Industries"/>
          <p:cNvPicPr preferRelativeResize="0"/>
          <p:nvPr/>
        </p:nvPicPr>
        <p:blipFill rotWithShape="1">
          <a:blip r:embed="rId4">
            <a:alphaModFix/>
          </a:blip>
          <a:srcRect/>
          <a:stretch/>
        </p:blipFill>
        <p:spPr>
          <a:xfrm>
            <a:off x="5791200" y="1325175"/>
            <a:ext cx="3404397" cy="2224088"/>
          </a:xfrm>
          <a:prstGeom prst="rect">
            <a:avLst/>
          </a:prstGeom>
          <a:noFill/>
          <a:ln>
            <a:noFill/>
          </a:ln>
          <a:effectLst>
            <a:outerShdw blurRad="50800" dist="139700" dir="2700000" algn="tl" rotWithShape="0">
              <a:srgbClr val="006699">
                <a:alpha val="40000"/>
              </a:srgbClr>
            </a:outerShdw>
          </a:effectLst>
        </p:spPr>
      </p:pic>
      <p:sp>
        <p:nvSpPr>
          <p:cNvPr id="549" name="Google Shape;549;p74"/>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TOOLING MATERIALS</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pic>
        <p:nvPicPr>
          <p:cNvPr id="555" name="Google Shape;555;p75"/>
          <p:cNvPicPr preferRelativeResize="0"/>
          <p:nvPr/>
        </p:nvPicPr>
        <p:blipFill rotWithShape="1">
          <a:blip r:embed="rId3">
            <a:alphaModFix/>
          </a:blip>
          <a:srcRect l="323" t="10533" r="-322" b="967"/>
          <a:stretch/>
        </p:blipFill>
        <p:spPr>
          <a:xfrm>
            <a:off x="533400" y="2307375"/>
            <a:ext cx="5905500" cy="3481388"/>
          </a:xfrm>
          <a:prstGeom prst="rect">
            <a:avLst/>
          </a:prstGeom>
          <a:noFill/>
          <a:ln>
            <a:noFill/>
          </a:ln>
          <a:effectLst>
            <a:outerShdw blurRad="50800" dist="101600" dir="2700000" algn="tl" rotWithShape="0">
              <a:srgbClr val="006699">
                <a:alpha val="40000"/>
              </a:srgbClr>
            </a:outerShdw>
          </a:effectLst>
        </p:spPr>
      </p:pic>
      <p:pic>
        <p:nvPicPr>
          <p:cNvPr id="556" name="Google Shape;556;p75"/>
          <p:cNvPicPr preferRelativeResize="0"/>
          <p:nvPr/>
        </p:nvPicPr>
        <p:blipFill rotWithShape="1">
          <a:blip r:embed="rId4">
            <a:alphaModFix/>
          </a:blip>
          <a:srcRect/>
          <a:stretch/>
        </p:blipFill>
        <p:spPr>
          <a:xfrm>
            <a:off x="6997478" y="4419600"/>
            <a:ext cx="1615544" cy="1967436"/>
          </a:xfrm>
          <a:prstGeom prst="rect">
            <a:avLst/>
          </a:prstGeom>
          <a:noFill/>
          <a:ln>
            <a:noFill/>
          </a:ln>
          <a:effectLst>
            <a:outerShdw blurRad="50800" dist="101600" dir="2700000" algn="tl" rotWithShape="0">
              <a:srgbClr val="006699">
                <a:alpha val="40000"/>
              </a:srgbClr>
            </a:outerShdw>
          </a:effectLst>
        </p:spPr>
      </p:pic>
      <p:pic>
        <p:nvPicPr>
          <p:cNvPr id="557" name="Google Shape;557;p75"/>
          <p:cNvPicPr preferRelativeResize="0"/>
          <p:nvPr/>
        </p:nvPicPr>
        <p:blipFill rotWithShape="1">
          <a:blip r:embed="rId5">
            <a:alphaModFix/>
          </a:blip>
          <a:srcRect/>
          <a:stretch/>
        </p:blipFill>
        <p:spPr>
          <a:xfrm>
            <a:off x="6997478" y="1981200"/>
            <a:ext cx="1618604" cy="2171700"/>
          </a:xfrm>
          <a:prstGeom prst="rect">
            <a:avLst/>
          </a:prstGeom>
          <a:noFill/>
          <a:ln>
            <a:noFill/>
          </a:ln>
          <a:effectLst>
            <a:outerShdw blurRad="50800" dist="101600" dir="2700000" algn="tl" rotWithShape="0">
              <a:srgbClr val="006699">
                <a:alpha val="40000"/>
              </a:srgbClr>
            </a:outerShdw>
          </a:effectLst>
        </p:spPr>
      </p:pic>
      <p:sp>
        <p:nvSpPr>
          <p:cNvPr id="558" name="Google Shape;558;p75"/>
          <p:cNvSpPr txBox="1"/>
          <p:nvPr/>
        </p:nvSpPr>
        <p:spPr>
          <a:xfrm>
            <a:off x="3265441" y="1069237"/>
            <a:ext cx="363811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Prepping The Mold</a:t>
            </a:r>
            <a:endParaRPr/>
          </a:p>
        </p:txBody>
      </p:sp>
      <p:sp>
        <p:nvSpPr>
          <p:cNvPr id="559" name="Google Shape;559;p75"/>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TOOLING</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grpSp>
        <p:nvGrpSpPr>
          <p:cNvPr id="305" name="Google Shape;305;p49"/>
          <p:cNvGrpSpPr/>
          <p:nvPr/>
        </p:nvGrpSpPr>
        <p:grpSpPr>
          <a:xfrm>
            <a:off x="850668" y="1066800"/>
            <a:ext cx="8674332" cy="5216526"/>
            <a:chOff x="1153990" y="757434"/>
            <a:chExt cx="8674332" cy="5216526"/>
          </a:xfrm>
        </p:grpSpPr>
        <p:pic>
          <p:nvPicPr>
            <p:cNvPr id="306" name="Google Shape;306;p49" descr="Homepage - Boston Materials"/>
            <p:cNvPicPr preferRelativeResize="0"/>
            <p:nvPr/>
          </p:nvPicPr>
          <p:blipFill rotWithShape="1">
            <a:blip r:embed="rId3">
              <a:alphaModFix/>
            </a:blip>
            <a:srcRect/>
            <a:stretch/>
          </p:blipFill>
          <p:spPr>
            <a:xfrm>
              <a:off x="7564787" y="4343400"/>
              <a:ext cx="1819275" cy="539115"/>
            </a:xfrm>
            <a:prstGeom prst="rect">
              <a:avLst/>
            </a:prstGeom>
            <a:noFill/>
            <a:ln>
              <a:noFill/>
            </a:ln>
          </p:spPr>
        </p:pic>
        <p:pic>
          <p:nvPicPr>
            <p:cNvPr id="307" name="Google Shape;307;p49" descr="Logo, company name&#10;&#10;Description automatically generated"/>
            <p:cNvPicPr preferRelativeResize="0"/>
            <p:nvPr/>
          </p:nvPicPr>
          <p:blipFill rotWithShape="1">
            <a:blip r:embed="rId4">
              <a:alphaModFix/>
            </a:blip>
            <a:srcRect/>
            <a:stretch/>
          </p:blipFill>
          <p:spPr>
            <a:xfrm>
              <a:off x="6526270" y="2495396"/>
              <a:ext cx="1624965" cy="904240"/>
            </a:xfrm>
            <a:prstGeom prst="rect">
              <a:avLst/>
            </a:prstGeom>
            <a:noFill/>
            <a:ln>
              <a:noFill/>
            </a:ln>
          </p:spPr>
        </p:pic>
        <p:pic>
          <p:nvPicPr>
            <p:cNvPr id="308" name="Google Shape;308;p49" descr="Home - KraussMaffei"/>
            <p:cNvPicPr preferRelativeResize="0"/>
            <p:nvPr/>
          </p:nvPicPr>
          <p:blipFill rotWithShape="1">
            <a:blip r:embed="rId5">
              <a:alphaModFix/>
            </a:blip>
            <a:srcRect/>
            <a:stretch/>
          </p:blipFill>
          <p:spPr>
            <a:xfrm>
              <a:off x="4663356" y="5047495"/>
              <a:ext cx="1212215" cy="926465"/>
            </a:xfrm>
            <a:prstGeom prst="rect">
              <a:avLst/>
            </a:prstGeom>
            <a:noFill/>
            <a:ln>
              <a:noFill/>
            </a:ln>
          </p:spPr>
        </p:pic>
        <p:pic>
          <p:nvPicPr>
            <p:cNvPr id="309" name="Google Shape;309;p49" descr="Airtech | SAMPE Europe"/>
            <p:cNvPicPr preferRelativeResize="0"/>
            <p:nvPr/>
          </p:nvPicPr>
          <p:blipFill rotWithShape="1">
            <a:blip r:embed="rId6">
              <a:alphaModFix/>
            </a:blip>
            <a:srcRect/>
            <a:stretch/>
          </p:blipFill>
          <p:spPr>
            <a:xfrm>
              <a:off x="1153990" y="4343400"/>
              <a:ext cx="1864400" cy="568642"/>
            </a:xfrm>
            <a:prstGeom prst="rect">
              <a:avLst/>
            </a:prstGeom>
            <a:noFill/>
            <a:ln>
              <a:noFill/>
            </a:ln>
          </p:spPr>
        </p:pic>
        <p:sp>
          <p:nvSpPr>
            <p:cNvPr id="310" name="Google Shape;310;p49"/>
            <p:cNvSpPr txBox="1"/>
            <p:nvPr/>
          </p:nvSpPr>
          <p:spPr>
            <a:xfrm>
              <a:off x="1160448" y="2865094"/>
              <a:ext cx="28500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chemeClr val="dk1"/>
                  </a:solidFill>
                  <a:latin typeface="Arial"/>
                  <a:ea typeface="Arial"/>
                  <a:cs typeface="Arial"/>
                  <a:sym typeface="Arial"/>
                </a:rPr>
                <a:t>William Dahlgren Family</a:t>
              </a:r>
              <a:endParaRPr/>
            </a:p>
          </p:txBody>
        </p:sp>
        <p:sp>
          <p:nvSpPr>
            <p:cNvPr id="311" name="Google Shape;311;p49"/>
            <p:cNvSpPr txBox="1"/>
            <p:nvPr/>
          </p:nvSpPr>
          <p:spPr>
            <a:xfrm>
              <a:off x="7120529" y="3002130"/>
              <a:ext cx="270779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dk1"/>
                  </a:solidFill>
                  <a:latin typeface="Arial"/>
                  <a:ea typeface="Arial"/>
                  <a:cs typeface="Arial"/>
                  <a:sym typeface="Arial"/>
                </a:rPr>
                <a:t>Ernest Solvay Fund Managed</a:t>
              </a:r>
              <a:endParaRPr/>
            </a:p>
            <a:p>
              <a:pPr marL="0" marR="0" lvl="0" indent="0" algn="l" rtl="0">
                <a:spcBef>
                  <a:spcPts val="0"/>
                </a:spcBef>
                <a:spcAft>
                  <a:spcPts val="0"/>
                </a:spcAft>
                <a:buNone/>
              </a:pPr>
              <a:r>
                <a:rPr lang="en-US" sz="1200" b="1">
                  <a:solidFill>
                    <a:schemeClr val="dk1"/>
                  </a:solidFill>
                  <a:latin typeface="Arial"/>
                  <a:ea typeface="Arial"/>
                  <a:cs typeface="Arial"/>
                  <a:sym typeface="Arial"/>
                </a:rPr>
                <a:t>by The King Baudouin Foundation</a:t>
              </a:r>
              <a:endParaRPr/>
            </a:p>
          </p:txBody>
        </p:sp>
        <p:grpSp>
          <p:nvGrpSpPr>
            <p:cNvPr id="312" name="Google Shape;312;p49"/>
            <p:cNvGrpSpPr/>
            <p:nvPr/>
          </p:nvGrpSpPr>
          <p:grpSpPr>
            <a:xfrm>
              <a:off x="3523915" y="2622335"/>
              <a:ext cx="3453068" cy="1825985"/>
              <a:chOff x="3154450" y="4000779"/>
              <a:chExt cx="3708556" cy="1961088"/>
            </a:xfrm>
          </p:grpSpPr>
          <p:pic>
            <p:nvPicPr>
              <p:cNvPr id="313" name="Google Shape;313;p49" descr="A picture containing text&#10;&#10;Description automatically generated"/>
              <p:cNvPicPr preferRelativeResize="0"/>
              <p:nvPr/>
            </p:nvPicPr>
            <p:blipFill rotWithShape="1">
              <a:blip r:embed="rId7">
                <a:alphaModFix/>
              </a:blip>
              <a:srcRect/>
              <a:stretch/>
            </p:blipFill>
            <p:spPr>
              <a:xfrm>
                <a:off x="4532478" y="4000779"/>
                <a:ext cx="952500" cy="1333500"/>
              </a:xfrm>
              <a:prstGeom prst="rect">
                <a:avLst/>
              </a:prstGeom>
              <a:noFill/>
              <a:ln>
                <a:noFill/>
              </a:ln>
            </p:spPr>
          </p:pic>
          <p:sp>
            <p:nvSpPr>
              <p:cNvPr id="314" name="Google Shape;314;p49"/>
              <p:cNvSpPr txBox="1"/>
              <p:nvPr/>
            </p:nvSpPr>
            <p:spPr>
              <a:xfrm>
                <a:off x="3154450" y="5315536"/>
                <a:ext cx="3708556"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chemeClr val="dk1"/>
                    </a:solidFill>
                    <a:latin typeface="Arial"/>
                    <a:ea typeface="Arial"/>
                    <a:cs typeface="Arial"/>
                    <a:sym typeface="Arial"/>
                  </a:rPr>
                  <a:t>St. Margaret’s</a:t>
                </a:r>
                <a:endParaRPr/>
              </a:p>
              <a:p>
                <a:pPr marL="0" marR="0" lvl="0" indent="0" algn="ctr" rtl="0">
                  <a:spcBef>
                    <a:spcPts val="0"/>
                  </a:spcBef>
                  <a:spcAft>
                    <a:spcPts val="0"/>
                  </a:spcAft>
                  <a:buNone/>
                </a:pPr>
                <a:r>
                  <a:rPr lang="en-US" sz="1800" b="1">
                    <a:solidFill>
                      <a:schemeClr val="dk1"/>
                    </a:solidFill>
                    <a:latin typeface="Arial"/>
                    <a:ea typeface="Arial"/>
                    <a:cs typeface="Arial"/>
                    <a:sym typeface="Arial"/>
                  </a:rPr>
                  <a:t>Episcopal School</a:t>
                </a:r>
                <a:endParaRPr/>
              </a:p>
            </p:txBody>
          </p:sp>
        </p:grpSp>
        <p:grpSp>
          <p:nvGrpSpPr>
            <p:cNvPr id="315" name="Google Shape;315;p49"/>
            <p:cNvGrpSpPr/>
            <p:nvPr/>
          </p:nvGrpSpPr>
          <p:grpSpPr>
            <a:xfrm>
              <a:off x="2547154" y="757434"/>
              <a:ext cx="5853493" cy="1254042"/>
              <a:chOff x="2742075" y="2996746"/>
              <a:chExt cx="5853493" cy="1254042"/>
            </a:xfrm>
          </p:grpSpPr>
          <p:pic>
            <p:nvPicPr>
              <p:cNvPr id="316" name="Google Shape;316;p49" descr="Logo, company name&#10;&#10;Description automatically generated"/>
              <p:cNvPicPr preferRelativeResize="0"/>
              <p:nvPr/>
            </p:nvPicPr>
            <p:blipFill rotWithShape="1">
              <a:blip r:embed="rId8">
                <a:alphaModFix/>
              </a:blip>
              <a:srcRect b="33511"/>
              <a:stretch/>
            </p:blipFill>
            <p:spPr>
              <a:xfrm>
                <a:off x="2742075" y="2996746"/>
                <a:ext cx="4232403" cy="1100486"/>
              </a:xfrm>
              <a:prstGeom prst="rect">
                <a:avLst/>
              </a:prstGeom>
              <a:noFill/>
              <a:ln>
                <a:noFill/>
              </a:ln>
            </p:spPr>
          </p:pic>
          <p:sp>
            <p:nvSpPr>
              <p:cNvPr id="317" name="Google Shape;317;p49"/>
              <p:cNvSpPr txBox="1"/>
              <p:nvPr/>
            </p:nvSpPr>
            <p:spPr>
              <a:xfrm>
                <a:off x="5712983" y="3881456"/>
                <a:ext cx="288258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Los Angeles Chapter</a:t>
                </a: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76"/>
          <p:cNvSpPr txBox="1">
            <a:spLocks noGrp="1"/>
          </p:cNvSpPr>
          <p:nvPr>
            <p:ph type="body" idx="1"/>
          </p:nvPr>
        </p:nvSpPr>
        <p:spPr>
          <a:xfrm>
            <a:off x="5105400" y="1295400"/>
            <a:ext cx="4953000" cy="4892676"/>
          </a:xfrm>
          <a:prstGeom prst="rect">
            <a:avLst/>
          </a:prstGeom>
          <a:noFill/>
          <a:ln>
            <a:noFill/>
          </a:ln>
        </p:spPr>
        <p:txBody>
          <a:bodyPr spcFirstLastPara="1" wrap="square" lIns="91425" tIns="45700" rIns="91425" bIns="45700" anchor="t" anchorCtr="0">
            <a:normAutofit fontScale="85000" lnSpcReduction="10000"/>
          </a:bodyPr>
          <a:lstStyle/>
          <a:p>
            <a:pPr marL="171450" lvl="0" indent="-171450" algn="l" rtl="0">
              <a:spcBef>
                <a:spcPts val="0"/>
              </a:spcBef>
              <a:spcAft>
                <a:spcPts val="0"/>
              </a:spcAft>
              <a:buSzPct val="80000"/>
              <a:buFont typeface="Arial"/>
              <a:buChar char="•"/>
            </a:pPr>
            <a:r>
              <a:rPr lang="en-US" sz="3200">
                <a:solidFill>
                  <a:schemeClr val="dk1"/>
                </a:solidFill>
              </a:rPr>
              <a:t>Adhesion Depends Upon Chemical Bonds Across The Interface</a:t>
            </a:r>
            <a:endParaRPr/>
          </a:p>
          <a:p>
            <a:pPr marL="514350" lvl="1" indent="-171450" algn="l" rtl="0">
              <a:spcBef>
                <a:spcPts val="1000"/>
              </a:spcBef>
              <a:spcAft>
                <a:spcPts val="0"/>
              </a:spcAft>
              <a:buSzPct val="90000"/>
              <a:buChar char="✔"/>
            </a:pPr>
            <a:r>
              <a:rPr lang="en-US" sz="2600">
                <a:solidFill>
                  <a:schemeClr val="dk1"/>
                </a:solidFill>
              </a:rPr>
              <a:t>Surfaces Must Be Clean And Dry</a:t>
            </a:r>
            <a:endParaRPr/>
          </a:p>
          <a:p>
            <a:pPr marL="514350" lvl="1" indent="-171450" algn="l" rtl="0">
              <a:spcBef>
                <a:spcPts val="1000"/>
              </a:spcBef>
              <a:spcAft>
                <a:spcPts val="0"/>
              </a:spcAft>
              <a:buSzPct val="90000"/>
              <a:buChar char="✔"/>
            </a:pPr>
            <a:r>
              <a:rPr lang="en-US" sz="2600">
                <a:solidFill>
                  <a:schemeClr val="dk1"/>
                </a:solidFill>
              </a:rPr>
              <a:t>Application Of Adhesive Should Be Uniform</a:t>
            </a:r>
            <a:endParaRPr/>
          </a:p>
          <a:p>
            <a:pPr marL="1143000" lvl="2" indent="-228600" algn="l" rtl="0">
              <a:spcBef>
                <a:spcPts val="1000"/>
              </a:spcBef>
              <a:spcAft>
                <a:spcPts val="0"/>
              </a:spcAft>
              <a:buSzPct val="80000"/>
              <a:buChar char="►"/>
            </a:pPr>
            <a:r>
              <a:rPr lang="en-US">
                <a:solidFill>
                  <a:schemeClr val="dk1"/>
                </a:solidFill>
              </a:rPr>
              <a:t>Adhesive Sheets Often Used In Aerospace</a:t>
            </a:r>
            <a:endParaRPr/>
          </a:p>
          <a:p>
            <a:pPr marL="171450" lvl="0" indent="-171450" algn="l" rtl="0">
              <a:spcBef>
                <a:spcPts val="1000"/>
              </a:spcBef>
              <a:spcAft>
                <a:spcPts val="0"/>
              </a:spcAft>
              <a:buSzPct val="80000"/>
              <a:buFont typeface="Arial"/>
              <a:buChar char="•"/>
            </a:pPr>
            <a:r>
              <a:rPr lang="en-US" sz="3200">
                <a:solidFill>
                  <a:schemeClr val="dk1"/>
                </a:solidFill>
              </a:rPr>
              <a:t>Difficult To Inspect After Parts Are Joined</a:t>
            </a:r>
            <a:endParaRPr/>
          </a:p>
          <a:p>
            <a:pPr marL="171450" lvl="0" indent="-171450" algn="l" rtl="0">
              <a:spcBef>
                <a:spcPts val="1000"/>
              </a:spcBef>
              <a:spcAft>
                <a:spcPts val="0"/>
              </a:spcAft>
              <a:buSzPct val="80000"/>
              <a:buFont typeface="Arial"/>
              <a:buChar char="•"/>
            </a:pPr>
            <a:r>
              <a:rPr lang="en-US" sz="3200">
                <a:solidFill>
                  <a:schemeClr val="dk1"/>
                </a:solidFill>
              </a:rPr>
              <a:t>Adhesive Must Be Cured </a:t>
            </a:r>
            <a:r>
              <a:rPr lang="en-US" sz="2400">
                <a:solidFill>
                  <a:schemeClr val="dk1"/>
                </a:solidFill>
              </a:rPr>
              <a:t>(Usually In An Oven)</a:t>
            </a:r>
            <a:endParaRPr/>
          </a:p>
        </p:txBody>
      </p:sp>
      <p:pic>
        <p:nvPicPr>
          <p:cNvPr id="566" name="Google Shape;566;p76" descr="State-of-the-art adhesive bonding applications on Airbus A380 [6]. |  Download Scientific Diagram"/>
          <p:cNvPicPr preferRelativeResize="0"/>
          <p:nvPr/>
        </p:nvPicPr>
        <p:blipFill rotWithShape="1">
          <a:blip r:embed="rId3">
            <a:alphaModFix/>
          </a:blip>
          <a:srcRect/>
          <a:stretch/>
        </p:blipFill>
        <p:spPr>
          <a:xfrm>
            <a:off x="304800" y="1981200"/>
            <a:ext cx="4844482" cy="3054715"/>
          </a:xfrm>
          <a:prstGeom prst="rect">
            <a:avLst/>
          </a:prstGeom>
          <a:noFill/>
          <a:ln>
            <a:noFill/>
          </a:ln>
        </p:spPr>
      </p:pic>
      <p:sp>
        <p:nvSpPr>
          <p:cNvPr id="567" name="Google Shape;567;p76"/>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ADHESIVE BONDING</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77"/>
          <p:cNvSpPr txBox="1"/>
          <p:nvPr/>
        </p:nvSpPr>
        <p:spPr>
          <a:xfrm>
            <a:off x="152400" y="1295400"/>
            <a:ext cx="6048993" cy="5165725"/>
          </a:xfrm>
          <a:prstGeom prst="rect">
            <a:avLst/>
          </a:prstGeom>
          <a:noFill/>
          <a:ln>
            <a:noFill/>
          </a:ln>
        </p:spPr>
        <p:txBody>
          <a:bodyPr spcFirstLastPara="1" wrap="square" lIns="91425" tIns="45700" rIns="91425" bIns="45700" anchor="t" anchorCtr="0">
            <a:noAutofit/>
          </a:bodyPr>
          <a:lstStyle/>
          <a:p>
            <a:pPr marL="565150" marR="0" lvl="1" indent="-457200" algn="l" rtl="0">
              <a:spcBef>
                <a:spcPts val="0"/>
              </a:spcBef>
              <a:spcAft>
                <a:spcPts val="0"/>
              </a:spcAft>
              <a:buClr>
                <a:schemeClr val="accent1"/>
              </a:buClr>
              <a:buSzPts val="3200"/>
              <a:buFont typeface="Arial"/>
              <a:buChar char="•"/>
            </a:pPr>
            <a:r>
              <a:rPr lang="en-US" sz="3200" b="0" i="0" u="none" strike="noStrike" cap="none">
                <a:solidFill>
                  <a:schemeClr val="dk1"/>
                </a:solidFill>
                <a:latin typeface="Arial"/>
                <a:ea typeface="Arial"/>
                <a:cs typeface="Arial"/>
                <a:sym typeface="Arial"/>
              </a:rPr>
              <a:t>Mechanical </a:t>
            </a:r>
            <a:endParaRPr/>
          </a:p>
          <a:p>
            <a:pPr marL="633413" marR="0" lvl="1" indent="-342900" algn="l" rtl="0">
              <a:spcBef>
                <a:spcPts val="400"/>
              </a:spcBef>
              <a:spcAft>
                <a:spcPts val="0"/>
              </a:spcAft>
              <a:buClr>
                <a:schemeClr val="accent1"/>
              </a:buClr>
              <a:buSzPts val="2000"/>
              <a:buFont typeface="Noto Sans Symbols"/>
              <a:buChar char="✔"/>
            </a:pPr>
            <a:r>
              <a:rPr lang="en-US" sz="2000" b="0" i="0" u="none" strike="noStrike" cap="none">
                <a:solidFill>
                  <a:schemeClr val="dk1"/>
                </a:solidFill>
                <a:latin typeface="Arial"/>
                <a:ea typeface="Arial"/>
                <a:cs typeface="Arial"/>
                <a:sym typeface="Arial"/>
              </a:rPr>
              <a:t>Air-driven Hand Tools, Wet Saws, CNC Router, Machining Center For Trimming Edges </a:t>
            </a:r>
            <a:endParaRPr/>
          </a:p>
          <a:p>
            <a:pPr marL="633413" marR="0" lvl="1" indent="-342900" algn="l" rtl="0">
              <a:spcBef>
                <a:spcPts val="400"/>
              </a:spcBef>
              <a:spcAft>
                <a:spcPts val="0"/>
              </a:spcAft>
              <a:buClr>
                <a:schemeClr val="accent1"/>
              </a:buClr>
              <a:buSzPts val="2000"/>
              <a:buFont typeface="Noto Sans Symbols"/>
              <a:buChar char="✔"/>
            </a:pPr>
            <a:r>
              <a:rPr lang="en-US" sz="2000" b="0" i="0" u="none" strike="noStrike" cap="none">
                <a:solidFill>
                  <a:schemeClr val="dk1"/>
                </a:solidFill>
                <a:latin typeface="Arial"/>
                <a:ea typeface="Arial"/>
                <a:cs typeface="Arial"/>
                <a:sym typeface="Arial"/>
              </a:rPr>
              <a:t>Carbide Or Diamond Grit Burrs And Saw Blades</a:t>
            </a:r>
            <a:endParaRPr/>
          </a:p>
          <a:p>
            <a:pPr marL="633413" marR="0" lvl="1" indent="-342900" algn="l" rtl="0">
              <a:spcBef>
                <a:spcPts val="400"/>
              </a:spcBef>
              <a:spcAft>
                <a:spcPts val="0"/>
              </a:spcAft>
              <a:buClr>
                <a:schemeClr val="accent1"/>
              </a:buClr>
              <a:buSzPts val="2000"/>
              <a:buFont typeface="Noto Sans Symbols"/>
              <a:buChar char="✔"/>
            </a:pPr>
            <a:r>
              <a:rPr lang="en-US" sz="2000" b="0" i="0" u="none" strike="noStrike" cap="none">
                <a:solidFill>
                  <a:schemeClr val="dk1"/>
                </a:solidFill>
                <a:latin typeface="Arial"/>
                <a:ea typeface="Arial"/>
                <a:cs typeface="Arial"/>
                <a:sym typeface="Arial"/>
              </a:rPr>
              <a:t>Special Drill Bits </a:t>
            </a:r>
            <a:endParaRPr/>
          </a:p>
          <a:p>
            <a:pPr marL="450850" marR="0" lvl="1" indent="-342900" algn="l" rtl="0">
              <a:spcBef>
                <a:spcPts val="640"/>
              </a:spcBef>
              <a:spcAft>
                <a:spcPts val="0"/>
              </a:spcAft>
              <a:buClr>
                <a:schemeClr val="accent1"/>
              </a:buClr>
              <a:buSzPts val="3200"/>
              <a:buFont typeface="Arial"/>
              <a:buChar char="•"/>
            </a:pPr>
            <a:r>
              <a:rPr lang="en-US" sz="3200" b="0" i="0" u="none" strike="noStrike" cap="none">
                <a:solidFill>
                  <a:schemeClr val="dk1"/>
                </a:solidFill>
                <a:latin typeface="Arial"/>
                <a:ea typeface="Arial"/>
                <a:cs typeface="Arial"/>
                <a:sym typeface="Arial"/>
              </a:rPr>
              <a:t>Water Jet </a:t>
            </a:r>
            <a:endParaRPr/>
          </a:p>
          <a:p>
            <a:pPr marL="633413" marR="0" lvl="1" indent="-342900" algn="l" rtl="0">
              <a:spcBef>
                <a:spcPts val="400"/>
              </a:spcBef>
              <a:spcAft>
                <a:spcPts val="0"/>
              </a:spcAft>
              <a:buClr>
                <a:schemeClr val="accent1"/>
              </a:buClr>
              <a:buSzPts val="2000"/>
              <a:buFont typeface="Noto Sans Symbols"/>
              <a:buChar char="✔"/>
            </a:pPr>
            <a:r>
              <a:rPr lang="en-US" sz="2000" b="0" i="0" u="none" strike="noStrike" cap="none">
                <a:solidFill>
                  <a:schemeClr val="dk1"/>
                </a:solidFill>
                <a:latin typeface="Arial"/>
                <a:ea typeface="Arial"/>
                <a:cs typeface="Arial"/>
                <a:sym typeface="Arial"/>
              </a:rPr>
              <a:t>60,000 Psi</a:t>
            </a:r>
            <a:endParaRPr/>
          </a:p>
          <a:p>
            <a:pPr marL="633413" marR="0" lvl="1" indent="-342900" algn="l" rtl="0">
              <a:spcBef>
                <a:spcPts val="400"/>
              </a:spcBef>
              <a:spcAft>
                <a:spcPts val="0"/>
              </a:spcAft>
              <a:buClr>
                <a:schemeClr val="accent1"/>
              </a:buClr>
              <a:buSzPts val="2000"/>
              <a:buFont typeface="Noto Sans Symbols"/>
              <a:buChar char="✔"/>
            </a:pPr>
            <a:r>
              <a:rPr lang="en-US" sz="2000" b="0" i="0" u="none" strike="noStrike" cap="none">
                <a:solidFill>
                  <a:schemeClr val="dk1"/>
                </a:solidFill>
                <a:latin typeface="Arial"/>
                <a:ea typeface="Arial"/>
                <a:cs typeface="Arial"/>
                <a:sym typeface="Arial"/>
              </a:rPr>
              <a:t>Noisy, Water Collection/ﬁlter, Trailback </a:t>
            </a:r>
            <a:endParaRPr/>
          </a:p>
        </p:txBody>
      </p:sp>
      <p:pic>
        <p:nvPicPr>
          <p:cNvPr id="574" name="Google Shape;574;p77" descr="Robotic Composite Manufacturing &amp; Trimming"/>
          <p:cNvPicPr preferRelativeResize="0"/>
          <p:nvPr/>
        </p:nvPicPr>
        <p:blipFill rotWithShape="1">
          <a:blip r:embed="rId3">
            <a:alphaModFix/>
          </a:blip>
          <a:srcRect l="8866" t="8878" r="20578"/>
          <a:stretch/>
        </p:blipFill>
        <p:spPr>
          <a:xfrm>
            <a:off x="6344601" y="1219200"/>
            <a:ext cx="2875599" cy="1844676"/>
          </a:xfrm>
          <a:prstGeom prst="rect">
            <a:avLst/>
          </a:prstGeom>
          <a:noFill/>
          <a:ln>
            <a:noFill/>
          </a:ln>
          <a:effectLst>
            <a:outerShdw blurRad="50800" dist="139700" dir="2700000" algn="tl" rotWithShape="0">
              <a:srgbClr val="006699">
                <a:alpha val="40000"/>
              </a:srgbClr>
            </a:outerShdw>
          </a:effectLst>
        </p:spPr>
      </p:pic>
      <p:pic>
        <p:nvPicPr>
          <p:cNvPr id="575" name="Google Shape;575;p77" descr="Cutting Composites with Abrasive Waterjet Systems - Flow Waterjet"/>
          <p:cNvPicPr preferRelativeResize="0"/>
          <p:nvPr/>
        </p:nvPicPr>
        <p:blipFill rotWithShape="1">
          <a:blip r:embed="rId4">
            <a:alphaModFix/>
          </a:blip>
          <a:srcRect l="26667" r="30832"/>
          <a:stretch/>
        </p:blipFill>
        <p:spPr>
          <a:xfrm>
            <a:off x="5562600" y="3560763"/>
            <a:ext cx="3886200" cy="2001837"/>
          </a:xfrm>
          <a:prstGeom prst="rect">
            <a:avLst/>
          </a:prstGeom>
          <a:noFill/>
          <a:ln>
            <a:noFill/>
          </a:ln>
          <a:effectLst>
            <a:outerShdw blurRad="50800" dist="139700" dir="2700000" algn="tl" rotWithShape="0">
              <a:srgbClr val="006699">
                <a:alpha val="40000"/>
              </a:srgbClr>
            </a:outerShdw>
          </a:effectLst>
        </p:spPr>
      </p:pic>
      <p:sp>
        <p:nvSpPr>
          <p:cNvPr id="576" name="Google Shape;576;p77"/>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FINISHING</a:t>
            </a:r>
            <a:endParaRPr/>
          </a:p>
        </p:txBody>
      </p:sp>
      <p:sp>
        <p:nvSpPr>
          <p:cNvPr id="577" name="Google Shape;577;p77"/>
          <p:cNvSpPr/>
          <p:nvPr/>
        </p:nvSpPr>
        <p:spPr>
          <a:xfrm rot="10800000" flipH="1">
            <a:off x="381000" y="5268119"/>
            <a:ext cx="5181600" cy="6588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78" descr="Painting robot RoboSpray"/>
          <p:cNvPicPr preferRelativeResize="0"/>
          <p:nvPr/>
        </p:nvPicPr>
        <p:blipFill rotWithShape="1">
          <a:blip r:embed="rId3">
            <a:alphaModFix/>
          </a:blip>
          <a:srcRect l="40625"/>
          <a:stretch/>
        </p:blipFill>
        <p:spPr>
          <a:xfrm>
            <a:off x="2666999" y="1981200"/>
            <a:ext cx="4343400" cy="4114800"/>
          </a:xfrm>
          <a:prstGeom prst="rect">
            <a:avLst/>
          </a:prstGeom>
          <a:noFill/>
          <a:ln>
            <a:noFill/>
          </a:ln>
          <a:effectLst>
            <a:outerShdw blurRad="50800" dist="139700" dir="2700000" algn="tl" rotWithShape="0">
              <a:srgbClr val="006699">
                <a:alpha val="40000"/>
              </a:srgbClr>
            </a:outerShdw>
          </a:effectLst>
        </p:spPr>
      </p:pic>
      <p:sp>
        <p:nvSpPr>
          <p:cNvPr id="584" name="Google Shape;584;p78"/>
          <p:cNvSpPr txBox="1"/>
          <p:nvPr/>
        </p:nvSpPr>
        <p:spPr>
          <a:xfrm>
            <a:off x="3132944" y="1219200"/>
            <a:ext cx="341151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dk1"/>
                </a:solidFill>
                <a:latin typeface="Arial"/>
                <a:ea typeface="Arial"/>
                <a:cs typeface="Arial"/>
                <a:sym typeface="Arial"/>
              </a:rPr>
              <a:t>Ultrasonic Testing</a:t>
            </a:r>
            <a:endParaRPr/>
          </a:p>
        </p:txBody>
      </p:sp>
      <p:sp>
        <p:nvSpPr>
          <p:cNvPr id="585" name="Google Shape;585;p78"/>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QUALITY CONTROL</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cxnSp>
        <p:nvCxnSpPr>
          <p:cNvPr id="591" name="Google Shape;591;p79"/>
          <p:cNvCxnSpPr/>
          <p:nvPr/>
        </p:nvCxnSpPr>
        <p:spPr>
          <a:xfrm>
            <a:off x="5513388" y="2170059"/>
            <a:ext cx="11112" cy="2487612"/>
          </a:xfrm>
          <a:prstGeom prst="straightConnector1">
            <a:avLst/>
          </a:prstGeom>
          <a:noFill/>
          <a:ln w="9525" cap="flat" cmpd="sng">
            <a:solidFill>
              <a:schemeClr val="dk1"/>
            </a:solidFill>
            <a:prstDash val="solid"/>
            <a:round/>
            <a:headEnd type="none" w="med" len="med"/>
            <a:tailEnd type="none" w="med" len="med"/>
          </a:ln>
        </p:spPr>
      </p:cxnSp>
      <p:cxnSp>
        <p:nvCxnSpPr>
          <p:cNvPr id="592" name="Google Shape;592;p79"/>
          <p:cNvCxnSpPr/>
          <p:nvPr/>
        </p:nvCxnSpPr>
        <p:spPr>
          <a:xfrm>
            <a:off x="5519739" y="4668785"/>
            <a:ext cx="3043237" cy="1587"/>
          </a:xfrm>
          <a:prstGeom prst="straightConnector1">
            <a:avLst/>
          </a:prstGeom>
          <a:noFill/>
          <a:ln w="9525" cap="flat" cmpd="sng">
            <a:solidFill>
              <a:schemeClr val="dk1"/>
            </a:solidFill>
            <a:prstDash val="solid"/>
            <a:round/>
            <a:headEnd type="none" w="med" len="med"/>
            <a:tailEnd type="none" w="med" len="med"/>
          </a:ln>
        </p:spPr>
      </p:cxnSp>
      <p:sp>
        <p:nvSpPr>
          <p:cNvPr id="593" name="Google Shape;593;p79" descr="Narrow horizontal"/>
          <p:cNvSpPr/>
          <p:nvPr/>
        </p:nvSpPr>
        <p:spPr>
          <a:xfrm>
            <a:off x="5646738" y="3187646"/>
            <a:ext cx="379412" cy="146843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79" descr="Narrow horizontal"/>
          <p:cNvSpPr/>
          <p:nvPr/>
        </p:nvSpPr>
        <p:spPr>
          <a:xfrm>
            <a:off x="6243638" y="3832171"/>
            <a:ext cx="379412" cy="831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5" name="Google Shape;595;p79" descr="Narrow horizontal"/>
          <p:cNvSpPr/>
          <p:nvPr/>
        </p:nvSpPr>
        <p:spPr>
          <a:xfrm>
            <a:off x="6843713" y="4092521"/>
            <a:ext cx="379412" cy="577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6" name="Google Shape;596;p79" descr="Narrow horizontal"/>
          <p:cNvSpPr/>
          <p:nvPr/>
        </p:nvSpPr>
        <p:spPr>
          <a:xfrm>
            <a:off x="7477126" y="4484635"/>
            <a:ext cx="379413" cy="17303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7" name="Google Shape;597;p79" descr="Narrow horizontal"/>
          <p:cNvSpPr/>
          <p:nvPr/>
        </p:nvSpPr>
        <p:spPr>
          <a:xfrm>
            <a:off x="8156576" y="3940121"/>
            <a:ext cx="379413" cy="7175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8" name="Google Shape;598;p79"/>
          <p:cNvSpPr txBox="1"/>
          <p:nvPr/>
        </p:nvSpPr>
        <p:spPr>
          <a:xfrm rot="-5400000">
            <a:off x="4656932" y="3605953"/>
            <a:ext cx="12509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Cycle time</a:t>
            </a:r>
            <a:endParaRPr/>
          </a:p>
        </p:txBody>
      </p:sp>
      <p:cxnSp>
        <p:nvCxnSpPr>
          <p:cNvPr id="599" name="Google Shape;599;p79"/>
          <p:cNvCxnSpPr/>
          <p:nvPr/>
        </p:nvCxnSpPr>
        <p:spPr>
          <a:xfrm rot="10800000">
            <a:off x="5313363" y="2595509"/>
            <a:ext cx="0" cy="614362"/>
          </a:xfrm>
          <a:prstGeom prst="straightConnector1">
            <a:avLst/>
          </a:prstGeom>
          <a:noFill/>
          <a:ln w="9525" cap="flat" cmpd="sng">
            <a:solidFill>
              <a:schemeClr val="dk1"/>
            </a:solidFill>
            <a:prstDash val="solid"/>
            <a:round/>
            <a:headEnd type="none" w="med" len="med"/>
            <a:tailEnd type="triangle" w="med" len="med"/>
          </a:ln>
        </p:spPr>
      </p:cxnSp>
      <p:sp>
        <p:nvSpPr>
          <p:cNvPr id="600" name="Google Shape;600;p79"/>
          <p:cNvSpPr txBox="1"/>
          <p:nvPr/>
        </p:nvSpPr>
        <p:spPr>
          <a:xfrm rot="-5400000">
            <a:off x="5231607" y="5102965"/>
            <a:ext cx="1200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Wet layup</a:t>
            </a:r>
            <a:endParaRPr/>
          </a:p>
        </p:txBody>
      </p:sp>
      <p:sp>
        <p:nvSpPr>
          <p:cNvPr id="601" name="Google Shape;601;p79"/>
          <p:cNvSpPr txBox="1"/>
          <p:nvPr/>
        </p:nvSpPr>
        <p:spPr>
          <a:xfrm rot="-5400000">
            <a:off x="5625307" y="5295053"/>
            <a:ext cx="16065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Prepreg layup</a:t>
            </a:r>
            <a:endParaRPr/>
          </a:p>
        </p:txBody>
      </p:sp>
      <p:sp>
        <p:nvSpPr>
          <p:cNvPr id="602" name="Google Shape;602;p79"/>
          <p:cNvSpPr txBox="1"/>
          <p:nvPr/>
        </p:nvSpPr>
        <p:spPr>
          <a:xfrm rot="-5400000">
            <a:off x="6222207" y="5271240"/>
            <a:ext cx="1568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Robotic layup</a:t>
            </a:r>
            <a:endParaRPr/>
          </a:p>
        </p:txBody>
      </p:sp>
      <p:sp>
        <p:nvSpPr>
          <p:cNvPr id="603" name="Google Shape;603;p79"/>
          <p:cNvSpPr txBox="1"/>
          <p:nvPr/>
        </p:nvSpPr>
        <p:spPr>
          <a:xfrm rot="-5400000">
            <a:off x="7055644" y="5091853"/>
            <a:ext cx="1200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Pultrusion</a:t>
            </a:r>
            <a:endParaRPr/>
          </a:p>
        </p:txBody>
      </p:sp>
      <p:sp>
        <p:nvSpPr>
          <p:cNvPr id="604" name="Google Shape;604;p79" descr="Narrow horizontal"/>
          <p:cNvSpPr/>
          <p:nvPr/>
        </p:nvSpPr>
        <p:spPr>
          <a:xfrm>
            <a:off x="7041356" y="1394389"/>
            <a:ext cx="379412"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79"/>
          <p:cNvSpPr txBox="1"/>
          <p:nvPr/>
        </p:nvSpPr>
        <p:spPr>
          <a:xfrm>
            <a:off x="5574507" y="1567798"/>
            <a:ext cx="3718718"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Total time including, for example, preparation, compaction, cutting,</a:t>
            </a:r>
            <a:endParaRPr/>
          </a:p>
          <a:p>
            <a:pPr marL="0" marR="0" lvl="0" indent="0" algn="l" rtl="0">
              <a:spcBef>
                <a:spcPts val="0"/>
              </a:spcBef>
              <a:spcAft>
                <a:spcPts val="0"/>
              </a:spcAft>
              <a:buNone/>
            </a:pPr>
            <a:r>
              <a:rPr lang="en-US" sz="1800">
                <a:solidFill>
                  <a:schemeClr val="dk1"/>
                </a:solidFill>
                <a:latin typeface="Arial"/>
                <a:ea typeface="Arial"/>
                <a:cs typeface="Arial"/>
                <a:sym typeface="Arial"/>
              </a:rPr>
              <a:t>layup, machine operation, and curing</a:t>
            </a:r>
            <a:endParaRPr/>
          </a:p>
        </p:txBody>
      </p:sp>
      <p:sp>
        <p:nvSpPr>
          <p:cNvPr id="606" name="Google Shape;606;p79"/>
          <p:cNvSpPr txBox="1"/>
          <p:nvPr/>
        </p:nvSpPr>
        <p:spPr>
          <a:xfrm rot="-5400000">
            <a:off x="7370312" y="5474441"/>
            <a:ext cx="18986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Filament winding</a:t>
            </a:r>
            <a:endParaRPr/>
          </a:p>
        </p:txBody>
      </p:sp>
      <p:grpSp>
        <p:nvGrpSpPr>
          <p:cNvPr id="607" name="Google Shape;607;p79"/>
          <p:cNvGrpSpPr/>
          <p:nvPr/>
        </p:nvGrpSpPr>
        <p:grpSpPr>
          <a:xfrm>
            <a:off x="528664" y="1371600"/>
            <a:ext cx="4181448" cy="5235523"/>
            <a:chOff x="990601" y="1371600"/>
            <a:chExt cx="4181449" cy="5235523"/>
          </a:xfrm>
        </p:grpSpPr>
        <p:cxnSp>
          <p:nvCxnSpPr>
            <p:cNvPr id="608" name="Google Shape;608;p79"/>
            <p:cNvCxnSpPr/>
            <p:nvPr/>
          </p:nvCxnSpPr>
          <p:spPr>
            <a:xfrm>
              <a:off x="1449388" y="2173234"/>
              <a:ext cx="11112" cy="2487612"/>
            </a:xfrm>
            <a:prstGeom prst="straightConnector1">
              <a:avLst/>
            </a:prstGeom>
            <a:noFill/>
            <a:ln w="9525" cap="flat" cmpd="sng">
              <a:solidFill>
                <a:schemeClr val="dk1"/>
              </a:solidFill>
              <a:prstDash val="solid"/>
              <a:round/>
              <a:headEnd type="none" w="med" len="med"/>
              <a:tailEnd type="none" w="med" len="med"/>
            </a:ln>
          </p:spPr>
        </p:cxnSp>
        <p:cxnSp>
          <p:nvCxnSpPr>
            <p:cNvPr id="609" name="Google Shape;609;p79"/>
            <p:cNvCxnSpPr/>
            <p:nvPr/>
          </p:nvCxnSpPr>
          <p:spPr>
            <a:xfrm>
              <a:off x="1444625" y="4659260"/>
              <a:ext cx="3043238" cy="14287"/>
            </a:xfrm>
            <a:prstGeom prst="straightConnector1">
              <a:avLst/>
            </a:prstGeom>
            <a:noFill/>
            <a:ln w="9525" cap="flat" cmpd="sng">
              <a:solidFill>
                <a:schemeClr val="dk1"/>
              </a:solidFill>
              <a:prstDash val="solid"/>
              <a:round/>
              <a:headEnd type="none" w="med" len="med"/>
              <a:tailEnd type="none" w="med" len="med"/>
            </a:ln>
          </p:spPr>
        </p:cxnSp>
        <p:sp>
          <p:nvSpPr>
            <p:cNvPr id="610" name="Google Shape;610;p79"/>
            <p:cNvSpPr/>
            <p:nvPr/>
          </p:nvSpPr>
          <p:spPr>
            <a:xfrm>
              <a:off x="1571626" y="3827409"/>
              <a:ext cx="379413" cy="83185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1" name="Google Shape;611;p79"/>
            <p:cNvSpPr/>
            <p:nvPr/>
          </p:nvSpPr>
          <p:spPr>
            <a:xfrm>
              <a:off x="2168526" y="3436884"/>
              <a:ext cx="379413" cy="1223962"/>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79"/>
            <p:cNvSpPr/>
            <p:nvPr/>
          </p:nvSpPr>
          <p:spPr>
            <a:xfrm>
              <a:off x="2768601" y="3424184"/>
              <a:ext cx="379413" cy="1236662"/>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3" name="Google Shape;613;p79"/>
            <p:cNvSpPr/>
            <p:nvPr/>
          </p:nvSpPr>
          <p:spPr>
            <a:xfrm>
              <a:off x="3402013" y="3817884"/>
              <a:ext cx="379412" cy="842962"/>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4" name="Google Shape;614;p79"/>
            <p:cNvSpPr/>
            <p:nvPr/>
          </p:nvSpPr>
          <p:spPr>
            <a:xfrm>
              <a:off x="4081463" y="3817884"/>
              <a:ext cx="379412" cy="842962"/>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79"/>
            <p:cNvSpPr txBox="1"/>
            <p:nvPr/>
          </p:nvSpPr>
          <p:spPr>
            <a:xfrm rot="-5400000">
              <a:off x="618332" y="3532150"/>
              <a:ext cx="11112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Cost/part</a:t>
              </a:r>
              <a:endParaRPr/>
            </a:p>
          </p:txBody>
        </p:sp>
        <p:cxnSp>
          <p:nvCxnSpPr>
            <p:cNvPr id="616" name="Google Shape;616;p79"/>
            <p:cNvCxnSpPr/>
            <p:nvPr/>
          </p:nvCxnSpPr>
          <p:spPr>
            <a:xfrm rot="10800000">
              <a:off x="1182688" y="2598684"/>
              <a:ext cx="0" cy="614362"/>
            </a:xfrm>
            <a:prstGeom prst="straightConnector1">
              <a:avLst/>
            </a:prstGeom>
            <a:noFill/>
            <a:ln w="9525" cap="flat" cmpd="sng">
              <a:solidFill>
                <a:schemeClr val="dk1"/>
              </a:solidFill>
              <a:prstDash val="solid"/>
              <a:round/>
              <a:headEnd type="none" w="med" len="med"/>
              <a:tailEnd type="triangle" w="med" len="med"/>
            </a:ln>
          </p:spPr>
        </p:cxnSp>
        <p:sp>
          <p:nvSpPr>
            <p:cNvPr id="617" name="Google Shape;617;p79"/>
            <p:cNvSpPr txBox="1"/>
            <p:nvPr/>
          </p:nvSpPr>
          <p:spPr>
            <a:xfrm rot="-5400000">
              <a:off x="1154907" y="5114078"/>
              <a:ext cx="12001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Wet layup</a:t>
              </a:r>
              <a:endParaRPr/>
            </a:p>
          </p:txBody>
        </p:sp>
        <p:sp>
          <p:nvSpPr>
            <p:cNvPr id="618" name="Google Shape;618;p79"/>
            <p:cNvSpPr txBox="1"/>
            <p:nvPr/>
          </p:nvSpPr>
          <p:spPr>
            <a:xfrm rot="-5400000">
              <a:off x="1550194" y="5296640"/>
              <a:ext cx="16065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Prepreg layup</a:t>
              </a:r>
              <a:endParaRPr/>
            </a:p>
          </p:txBody>
        </p:sp>
        <p:sp>
          <p:nvSpPr>
            <p:cNvPr id="619" name="Google Shape;619;p79"/>
            <p:cNvSpPr txBox="1"/>
            <p:nvPr/>
          </p:nvSpPr>
          <p:spPr>
            <a:xfrm rot="-5400000">
              <a:off x="2167732" y="5296640"/>
              <a:ext cx="15684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Robotic layup</a:t>
              </a:r>
              <a:endParaRPr/>
            </a:p>
          </p:txBody>
        </p:sp>
        <p:sp>
          <p:nvSpPr>
            <p:cNvPr id="620" name="Google Shape;620;p79"/>
            <p:cNvSpPr txBox="1"/>
            <p:nvPr/>
          </p:nvSpPr>
          <p:spPr>
            <a:xfrm rot="-5400000">
              <a:off x="2991644" y="5095028"/>
              <a:ext cx="12001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Pultrusion</a:t>
              </a:r>
              <a:endParaRPr/>
            </a:p>
          </p:txBody>
        </p:sp>
        <p:sp>
          <p:nvSpPr>
            <p:cNvPr id="621" name="Google Shape;621;p79"/>
            <p:cNvSpPr/>
            <p:nvPr/>
          </p:nvSpPr>
          <p:spPr>
            <a:xfrm>
              <a:off x="4418013" y="1371600"/>
              <a:ext cx="379413" cy="22103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79"/>
            <p:cNvSpPr txBox="1"/>
            <p:nvPr/>
          </p:nvSpPr>
          <p:spPr>
            <a:xfrm>
              <a:off x="4175099" y="1520929"/>
              <a:ext cx="9969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Material</a:t>
              </a:r>
              <a:endParaRPr/>
            </a:p>
          </p:txBody>
        </p:sp>
        <p:sp>
          <p:nvSpPr>
            <p:cNvPr id="623" name="Google Shape;623;p79" descr="10%"/>
            <p:cNvSpPr/>
            <p:nvPr/>
          </p:nvSpPr>
          <p:spPr>
            <a:xfrm>
              <a:off x="1570038" y="3624209"/>
              <a:ext cx="381000"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4" name="Google Shape;624;p79" descr="10%"/>
            <p:cNvSpPr/>
            <p:nvPr/>
          </p:nvSpPr>
          <p:spPr>
            <a:xfrm>
              <a:off x="2168526" y="3232096"/>
              <a:ext cx="377825"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79" descr="10%"/>
            <p:cNvSpPr/>
            <p:nvPr/>
          </p:nvSpPr>
          <p:spPr>
            <a:xfrm>
              <a:off x="2768601" y="3257497"/>
              <a:ext cx="377825" cy="16192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79" descr="10%"/>
            <p:cNvSpPr/>
            <p:nvPr/>
          </p:nvSpPr>
          <p:spPr>
            <a:xfrm>
              <a:off x="3402014" y="3611509"/>
              <a:ext cx="382587"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7" name="Google Shape;627;p79" descr="10%"/>
            <p:cNvSpPr/>
            <p:nvPr/>
          </p:nvSpPr>
          <p:spPr>
            <a:xfrm>
              <a:off x="4078289" y="3619446"/>
              <a:ext cx="382587" cy="18573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8" name="Google Shape;628;p79" descr="Light downward diagonal"/>
            <p:cNvSpPr/>
            <p:nvPr/>
          </p:nvSpPr>
          <p:spPr>
            <a:xfrm>
              <a:off x="1570038" y="3252735"/>
              <a:ext cx="379412" cy="36988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9" name="Google Shape;629;p79" descr="Light downward diagonal"/>
            <p:cNvSpPr/>
            <p:nvPr/>
          </p:nvSpPr>
          <p:spPr>
            <a:xfrm>
              <a:off x="2166938" y="2662184"/>
              <a:ext cx="379412" cy="5651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0" name="Google Shape;630;p79" descr="Light downward diagonal"/>
            <p:cNvSpPr/>
            <p:nvPr/>
          </p:nvSpPr>
          <p:spPr>
            <a:xfrm>
              <a:off x="2768601" y="2133547"/>
              <a:ext cx="379413" cy="11207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1" name="Google Shape;631;p79" descr="10%"/>
            <p:cNvSpPr/>
            <p:nvPr/>
          </p:nvSpPr>
          <p:spPr>
            <a:xfrm>
              <a:off x="3435469" y="1371600"/>
              <a:ext cx="382587"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2" name="Google Shape;632;p79" descr="Light downward diagonal"/>
            <p:cNvSpPr/>
            <p:nvPr/>
          </p:nvSpPr>
          <p:spPr>
            <a:xfrm>
              <a:off x="3402014" y="3149547"/>
              <a:ext cx="384175" cy="46196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79" descr="Light downward diagonal"/>
            <p:cNvSpPr/>
            <p:nvPr/>
          </p:nvSpPr>
          <p:spPr>
            <a:xfrm>
              <a:off x="4078289" y="3174947"/>
              <a:ext cx="388937" cy="449263"/>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79" descr="Light downward diagonal"/>
            <p:cNvSpPr/>
            <p:nvPr/>
          </p:nvSpPr>
          <p:spPr>
            <a:xfrm>
              <a:off x="2437910" y="1371601"/>
              <a:ext cx="379413" cy="20637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79"/>
            <p:cNvSpPr txBox="1"/>
            <p:nvPr/>
          </p:nvSpPr>
          <p:spPr>
            <a:xfrm>
              <a:off x="3259085" y="1531145"/>
              <a:ext cx="9334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Tooling</a:t>
              </a:r>
              <a:endParaRPr/>
            </a:p>
          </p:txBody>
        </p:sp>
        <p:sp>
          <p:nvSpPr>
            <p:cNvPr id="636" name="Google Shape;636;p79"/>
            <p:cNvSpPr txBox="1"/>
            <p:nvPr/>
          </p:nvSpPr>
          <p:spPr>
            <a:xfrm>
              <a:off x="2051949" y="1535907"/>
              <a:ext cx="12763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Equipment</a:t>
              </a:r>
              <a:endParaRPr/>
            </a:p>
          </p:txBody>
        </p:sp>
        <p:sp>
          <p:nvSpPr>
            <p:cNvPr id="637" name="Google Shape;637;p79"/>
            <p:cNvSpPr txBox="1"/>
            <p:nvPr/>
          </p:nvSpPr>
          <p:spPr>
            <a:xfrm>
              <a:off x="1323841" y="1543156"/>
              <a:ext cx="768350" cy="3667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Labor</a:t>
              </a:r>
              <a:endParaRPr/>
            </a:p>
          </p:txBody>
        </p:sp>
        <p:sp>
          <p:nvSpPr>
            <p:cNvPr id="638" name="Google Shape;638;p79" descr="Large checker board"/>
            <p:cNvSpPr/>
            <p:nvPr/>
          </p:nvSpPr>
          <p:spPr>
            <a:xfrm>
              <a:off x="1570038" y="2395484"/>
              <a:ext cx="379412" cy="855662"/>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9" name="Google Shape;639;p79" descr="Large checker board"/>
            <p:cNvSpPr/>
            <p:nvPr/>
          </p:nvSpPr>
          <p:spPr>
            <a:xfrm>
              <a:off x="1584100" y="1374349"/>
              <a:ext cx="379412" cy="196850"/>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0" name="Google Shape;640;p79" descr="Large checker board"/>
            <p:cNvSpPr/>
            <p:nvPr/>
          </p:nvSpPr>
          <p:spPr>
            <a:xfrm>
              <a:off x="2166938" y="2289121"/>
              <a:ext cx="379412" cy="36988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1" name="Google Shape;641;p79" descr="Large checker board"/>
            <p:cNvSpPr/>
            <p:nvPr/>
          </p:nvSpPr>
          <p:spPr>
            <a:xfrm>
              <a:off x="2768601" y="2016071"/>
              <a:ext cx="379413" cy="115888"/>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2" name="Google Shape;642;p79" descr="Large checker board"/>
            <p:cNvSpPr/>
            <p:nvPr/>
          </p:nvSpPr>
          <p:spPr>
            <a:xfrm>
              <a:off x="3400426" y="2987622"/>
              <a:ext cx="385763" cy="161925"/>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3" name="Google Shape;643;p79" descr="Large checker board"/>
            <p:cNvSpPr/>
            <p:nvPr/>
          </p:nvSpPr>
          <p:spPr>
            <a:xfrm>
              <a:off x="4086226" y="2801885"/>
              <a:ext cx="379413" cy="369887"/>
            </a:xfrm>
            <a:prstGeom prst="rect">
              <a:avLst/>
            </a:prstGeom>
            <a:solidFill>
              <a:schemeClr val="lt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4" name="Google Shape;644;p79"/>
            <p:cNvSpPr txBox="1"/>
            <p:nvPr/>
          </p:nvSpPr>
          <p:spPr>
            <a:xfrm rot="-5400000">
              <a:off x="3297077" y="5474441"/>
              <a:ext cx="1898650" cy="3667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Filament winding</a:t>
              </a:r>
              <a:endParaRPr/>
            </a:p>
          </p:txBody>
        </p:sp>
      </p:grpSp>
      <p:sp>
        <p:nvSpPr>
          <p:cNvPr id="645" name="Google Shape;645;p79"/>
          <p:cNvSpPr txBox="1"/>
          <p:nvPr/>
        </p:nvSpPr>
        <p:spPr>
          <a:xfrm>
            <a:off x="31090" y="283007"/>
            <a:ext cx="9753600" cy="9906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2800"/>
              <a:buFont typeface="Arial"/>
              <a:buNone/>
            </a:pPr>
            <a:r>
              <a:rPr lang="en-US" sz="2800" b="1" i="0">
                <a:solidFill>
                  <a:srgbClr val="41608A"/>
                </a:solidFill>
                <a:latin typeface="Arial"/>
                <a:ea typeface="Arial"/>
                <a:cs typeface="Arial"/>
                <a:sym typeface="Arial"/>
              </a:rPr>
              <a:t>COST &amp; PRODUCTIVITY OF</a:t>
            </a:r>
            <a:endParaRPr/>
          </a:p>
          <a:p>
            <a:pPr marL="0" marR="0" lvl="0" indent="0" algn="ctr" rtl="0">
              <a:spcBef>
                <a:spcPts val="0"/>
              </a:spcBef>
              <a:spcAft>
                <a:spcPts val="0"/>
              </a:spcAft>
              <a:buClr>
                <a:srgbClr val="41608A"/>
              </a:buClr>
              <a:buSzPts val="2800"/>
              <a:buFont typeface="Arial"/>
              <a:buNone/>
            </a:pPr>
            <a:r>
              <a:rPr lang="en-US" sz="2800" b="1" i="0">
                <a:solidFill>
                  <a:srgbClr val="41608A"/>
                </a:solidFill>
                <a:latin typeface="Arial"/>
                <a:ea typeface="Arial"/>
                <a:cs typeface="Arial"/>
                <a:sym typeface="Arial"/>
              </a:rPr>
              <a:t>COMPOSITE MANUFACTURING METHODS</a:t>
            </a:r>
            <a:endParaRPr/>
          </a:p>
        </p:txBody>
      </p:sp>
      <p:sp>
        <p:nvSpPr>
          <p:cNvPr id="646" name="Google Shape;646;p79"/>
          <p:cNvSpPr/>
          <p:nvPr/>
        </p:nvSpPr>
        <p:spPr>
          <a:xfrm>
            <a:off x="4681208" y="1273661"/>
            <a:ext cx="271791" cy="74241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652" name="Google Shape;652;p80"/>
          <p:cNvPicPr preferRelativeResize="0"/>
          <p:nvPr/>
        </p:nvPicPr>
        <p:blipFill rotWithShape="1">
          <a:blip r:embed="rId3">
            <a:alphaModFix/>
          </a:blip>
          <a:srcRect/>
          <a:stretch/>
        </p:blipFill>
        <p:spPr>
          <a:xfrm>
            <a:off x="762000" y="2057400"/>
            <a:ext cx="8001000" cy="4903129"/>
          </a:xfrm>
          <a:prstGeom prst="rect">
            <a:avLst/>
          </a:prstGeom>
          <a:noFill/>
          <a:ln>
            <a:noFill/>
          </a:ln>
        </p:spPr>
      </p:pic>
      <p:sp>
        <p:nvSpPr>
          <p:cNvPr id="653" name="Google Shape;653;p80"/>
          <p:cNvSpPr txBox="1"/>
          <p:nvPr/>
        </p:nvSpPr>
        <p:spPr>
          <a:xfrm>
            <a:off x="31090" y="283007"/>
            <a:ext cx="975360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U.S. COMPOSITE MARKET</a:t>
            </a:r>
            <a:endParaRPr/>
          </a:p>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BY FABRICATION METHOD</a:t>
            </a:r>
            <a:endParaRPr/>
          </a:p>
        </p:txBody>
      </p:sp>
      <p:sp>
        <p:nvSpPr>
          <p:cNvPr id="654" name="Google Shape;654;p80"/>
          <p:cNvSpPr txBox="1"/>
          <p:nvPr/>
        </p:nvSpPr>
        <p:spPr>
          <a:xfrm>
            <a:off x="2362200" y="3733800"/>
            <a:ext cx="18473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5" name="Google Shape;655;p80"/>
          <p:cNvSpPr txBox="1"/>
          <p:nvPr/>
        </p:nvSpPr>
        <p:spPr>
          <a:xfrm>
            <a:off x="2209800" y="3572217"/>
            <a:ext cx="762000" cy="3231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500" b="1">
                <a:solidFill>
                  <a:schemeClr val="dk1"/>
                </a:solidFill>
                <a:latin typeface="Arial"/>
                <a:ea typeface="Arial"/>
                <a:cs typeface="Arial"/>
                <a:sym typeface="Arial"/>
              </a:rPr>
              <a:t>13%</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sp>
        <p:nvSpPr>
          <p:cNvPr id="661" name="Google Shape;661;p81"/>
          <p:cNvSpPr txBox="1">
            <a:spLocks noGrp="1"/>
          </p:cNvSpPr>
          <p:nvPr>
            <p:ph type="ctrTitle"/>
          </p:nvPr>
        </p:nvSpPr>
        <p:spPr>
          <a:xfrm>
            <a:off x="1143000" y="1600200"/>
            <a:ext cx="8055768" cy="110843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accent1"/>
              </a:buClr>
              <a:buSzPts val="5400"/>
              <a:buFont typeface="Arial"/>
              <a:buNone/>
            </a:pPr>
            <a:r>
              <a:rPr lang="en-US"/>
              <a:t>Thank You</a:t>
            </a:r>
            <a:endParaRPr/>
          </a:p>
        </p:txBody>
      </p:sp>
      <p:sp>
        <p:nvSpPr>
          <p:cNvPr id="662" name="Google Shape;662;p81"/>
          <p:cNvSpPr txBox="1">
            <a:spLocks noGrp="1"/>
          </p:cNvSpPr>
          <p:nvPr>
            <p:ph type="subTitle" idx="1"/>
          </p:nvPr>
        </p:nvSpPr>
        <p:spPr>
          <a:xfrm>
            <a:off x="1143000" y="3574968"/>
            <a:ext cx="8055768" cy="1613707"/>
          </a:xfrm>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440"/>
              <a:buNone/>
            </a:pPr>
            <a:r>
              <a:rPr lang="en-US">
                <a:solidFill>
                  <a:srgbClr val="0070C0"/>
                </a:solidFill>
              </a:rPr>
              <a:t>Part 4:</a:t>
            </a:r>
            <a:endParaRPr/>
          </a:p>
          <a:p>
            <a:pPr marL="0" lvl="0" indent="0" algn="r" rtl="0">
              <a:spcBef>
                <a:spcPts val="1000"/>
              </a:spcBef>
              <a:spcAft>
                <a:spcPts val="0"/>
              </a:spcAft>
              <a:buSzPts val="1440"/>
              <a:buNone/>
            </a:pPr>
            <a:r>
              <a:rPr lang="en-US">
                <a:solidFill>
                  <a:schemeClr val="accent1"/>
                </a:solidFill>
              </a:rPr>
              <a:t>Composites Manufacturing: </a:t>
            </a:r>
            <a:r>
              <a:rPr lang="en-US">
                <a:solidFill>
                  <a:srgbClr val="0070C0"/>
                </a:solidFill>
              </a:rPr>
              <a:t>Making Actual Composite Parts</a:t>
            </a:r>
            <a:endParaRPr/>
          </a:p>
          <a:p>
            <a:pPr marL="0" lvl="0" indent="0" algn="r" rtl="0">
              <a:spcBef>
                <a:spcPts val="1000"/>
              </a:spcBef>
              <a:spcAft>
                <a:spcPts val="0"/>
              </a:spcAft>
              <a:buSzPts val="144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50" descr="Logo, company name&#10;&#10;Description automatically generated"/>
          <p:cNvPicPr preferRelativeResize="0"/>
          <p:nvPr/>
        </p:nvPicPr>
        <p:blipFill rotWithShape="1">
          <a:blip r:embed="rId3">
            <a:alphaModFix/>
          </a:blip>
          <a:srcRect/>
          <a:stretch/>
        </p:blipFill>
        <p:spPr>
          <a:xfrm>
            <a:off x="685800" y="1066800"/>
            <a:ext cx="8792936" cy="3429000"/>
          </a:xfrm>
          <a:prstGeom prst="rect">
            <a:avLst/>
          </a:prstGeom>
          <a:noFill/>
          <a:ln>
            <a:noFill/>
          </a:ln>
        </p:spPr>
      </p:pic>
      <p:sp>
        <p:nvSpPr>
          <p:cNvPr id="324" name="Google Shape;324;p50"/>
          <p:cNvSpPr txBox="1"/>
          <p:nvPr/>
        </p:nvSpPr>
        <p:spPr>
          <a:xfrm>
            <a:off x="2696699" y="3276600"/>
            <a:ext cx="6248400" cy="156966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9600">
                <a:solidFill>
                  <a:schemeClr val="accent2"/>
                </a:solidFill>
                <a:latin typeface="Arial"/>
                <a:ea typeface="Arial"/>
                <a:cs typeface="Arial"/>
                <a:sym typeface="Arial"/>
              </a:rPr>
              <a:t>Presents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1"/>
          <p:cNvSpPr txBox="1"/>
          <p:nvPr/>
        </p:nvSpPr>
        <p:spPr>
          <a:xfrm>
            <a:off x="1066800" y="1364031"/>
            <a:ext cx="8055768" cy="1817741"/>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rgbClr val="006699"/>
              </a:buClr>
              <a:buSzPts val="5400"/>
              <a:buFont typeface="Arial"/>
              <a:buNone/>
            </a:pPr>
            <a:r>
              <a:rPr lang="en-US" sz="5400">
                <a:solidFill>
                  <a:srgbClr val="006699"/>
                </a:solidFill>
                <a:latin typeface="Arial"/>
                <a:ea typeface="Arial"/>
                <a:cs typeface="Arial"/>
                <a:sym typeface="Arial"/>
              </a:rPr>
              <a:t>COMPOSITES </a:t>
            </a:r>
            <a:br>
              <a:rPr lang="en-US" sz="5400">
                <a:solidFill>
                  <a:schemeClr val="accent1"/>
                </a:solidFill>
                <a:latin typeface="Arial"/>
                <a:ea typeface="Arial"/>
                <a:cs typeface="Arial"/>
                <a:sym typeface="Arial"/>
              </a:rPr>
            </a:br>
            <a:r>
              <a:rPr lang="en-US" sz="5400">
                <a:solidFill>
                  <a:srgbClr val="FFD858"/>
                </a:solidFill>
                <a:latin typeface="Arial"/>
                <a:ea typeface="Arial"/>
                <a:cs typeface="Arial"/>
                <a:sym typeface="Arial"/>
              </a:rPr>
              <a:t>Lighter</a:t>
            </a:r>
            <a:r>
              <a:rPr lang="en-US" sz="5400">
                <a:solidFill>
                  <a:schemeClr val="accent1"/>
                </a:solidFill>
                <a:latin typeface="Arial"/>
                <a:ea typeface="Arial"/>
                <a:cs typeface="Arial"/>
                <a:sym typeface="Arial"/>
              </a:rPr>
              <a:t> / </a:t>
            </a:r>
            <a:r>
              <a:rPr lang="en-US" sz="5400">
                <a:solidFill>
                  <a:srgbClr val="DBAF20"/>
                </a:solidFill>
                <a:latin typeface="Arial"/>
                <a:ea typeface="Arial"/>
                <a:cs typeface="Arial"/>
                <a:sym typeface="Arial"/>
              </a:rPr>
              <a:t>Stronger</a:t>
            </a:r>
            <a:r>
              <a:rPr lang="en-US" sz="5400">
                <a:solidFill>
                  <a:schemeClr val="accent1"/>
                </a:solidFill>
                <a:latin typeface="Arial"/>
                <a:ea typeface="Arial"/>
                <a:cs typeface="Arial"/>
                <a:sym typeface="Arial"/>
              </a:rPr>
              <a:t> / </a:t>
            </a:r>
            <a:r>
              <a:rPr lang="en-US" sz="5400">
                <a:solidFill>
                  <a:srgbClr val="D17707"/>
                </a:solidFill>
                <a:latin typeface="Arial"/>
                <a:ea typeface="Arial"/>
                <a:cs typeface="Arial"/>
                <a:sym typeface="Arial"/>
              </a:rPr>
              <a:t>Better</a:t>
            </a:r>
            <a:endParaRPr/>
          </a:p>
        </p:txBody>
      </p:sp>
      <p:sp>
        <p:nvSpPr>
          <p:cNvPr id="331" name="Google Shape;331;p51"/>
          <p:cNvSpPr txBox="1"/>
          <p:nvPr/>
        </p:nvSpPr>
        <p:spPr>
          <a:xfrm>
            <a:off x="1066800" y="3810000"/>
            <a:ext cx="8055768" cy="16137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3200"/>
              <a:buFont typeface="Noto Sans Symbols"/>
              <a:buNone/>
            </a:pPr>
            <a:r>
              <a:rPr lang="en-US" sz="4000">
                <a:solidFill>
                  <a:srgbClr val="0070C0"/>
                </a:solidFill>
                <a:latin typeface="Arial"/>
                <a:ea typeface="Arial"/>
                <a:cs typeface="Arial"/>
                <a:sym typeface="Arial"/>
              </a:rPr>
              <a:t>Part 4:</a:t>
            </a:r>
            <a:endParaRPr/>
          </a:p>
          <a:p>
            <a:pPr marL="0" marR="0" lvl="0" indent="0" algn="l" rtl="0">
              <a:spcBef>
                <a:spcPts val="1000"/>
              </a:spcBef>
              <a:spcAft>
                <a:spcPts val="0"/>
              </a:spcAft>
              <a:buClr>
                <a:schemeClr val="accent1"/>
              </a:buClr>
              <a:buSzPts val="2880"/>
              <a:buFont typeface="Noto Sans Symbols"/>
              <a:buNone/>
            </a:pPr>
            <a:r>
              <a:rPr lang="en-US" sz="3600">
                <a:solidFill>
                  <a:schemeClr val="accent1"/>
                </a:solidFill>
                <a:latin typeface="Arial"/>
                <a:ea typeface="Arial"/>
                <a:cs typeface="Arial"/>
                <a:sym typeface="Arial"/>
              </a:rPr>
              <a:t>Composites Manufacturing:</a:t>
            </a:r>
            <a:endParaRPr sz="3600">
              <a:solidFill>
                <a:srgbClr val="0070C0"/>
              </a:solidFill>
              <a:latin typeface="Arial"/>
              <a:ea typeface="Arial"/>
              <a:cs typeface="Arial"/>
              <a:sym typeface="Arial"/>
            </a:endParaRPr>
          </a:p>
          <a:p>
            <a:pPr marL="0" marR="0" lvl="0" indent="0" algn="l" rtl="0">
              <a:spcBef>
                <a:spcPts val="1000"/>
              </a:spcBef>
              <a:spcAft>
                <a:spcPts val="0"/>
              </a:spcAft>
              <a:buClr>
                <a:schemeClr val="accent1"/>
              </a:buClr>
              <a:buSzPts val="2880"/>
              <a:buFont typeface="Noto Sans Symbols"/>
              <a:buNone/>
            </a:pPr>
            <a:r>
              <a:rPr lang="en-US" sz="3600">
                <a:solidFill>
                  <a:srgbClr val="D17707"/>
                </a:solidFill>
                <a:latin typeface="Arial"/>
                <a:ea typeface="Arial"/>
                <a:cs typeface="Arial"/>
                <a:sym typeface="Arial"/>
              </a:rPr>
              <a:t>Making Actual Composite Parts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52"/>
          <p:cNvPicPr preferRelativeResize="0"/>
          <p:nvPr/>
        </p:nvPicPr>
        <p:blipFill rotWithShape="1">
          <a:blip r:embed="rId3">
            <a:alphaModFix/>
          </a:blip>
          <a:srcRect/>
          <a:stretch/>
        </p:blipFill>
        <p:spPr>
          <a:xfrm>
            <a:off x="458497" y="1899457"/>
            <a:ext cx="4382818" cy="4382818"/>
          </a:xfrm>
          <a:prstGeom prst="rect">
            <a:avLst/>
          </a:prstGeom>
          <a:noFill/>
          <a:ln>
            <a:noFill/>
          </a:ln>
        </p:spPr>
      </p:pic>
      <p:pic>
        <p:nvPicPr>
          <p:cNvPr id="338" name="Google Shape;338;p52"/>
          <p:cNvPicPr preferRelativeResize="0"/>
          <p:nvPr/>
        </p:nvPicPr>
        <p:blipFill rotWithShape="1">
          <a:blip r:embed="rId4">
            <a:alphaModFix/>
          </a:blip>
          <a:srcRect/>
          <a:stretch/>
        </p:blipFill>
        <p:spPr>
          <a:xfrm>
            <a:off x="5325085" y="2819400"/>
            <a:ext cx="4055694" cy="2667745"/>
          </a:xfrm>
          <a:prstGeom prst="rect">
            <a:avLst/>
          </a:prstGeom>
          <a:noFill/>
          <a:ln>
            <a:noFill/>
          </a:ln>
        </p:spPr>
      </p:pic>
      <p:sp>
        <p:nvSpPr>
          <p:cNvPr id="339" name="Google Shape;339;p52"/>
          <p:cNvSpPr txBox="1"/>
          <p:nvPr/>
        </p:nvSpPr>
        <p:spPr>
          <a:xfrm>
            <a:off x="1572527" y="1778635"/>
            <a:ext cx="2154757" cy="461665"/>
          </a:xfrm>
          <a:prstGeom prst="rect">
            <a:avLst/>
          </a:prstGeom>
          <a:gradFill>
            <a:gsLst>
              <a:gs pos="0">
                <a:srgbClr val="FFFCF2"/>
              </a:gs>
              <a:gs pos="74000">
                <a:srgbClr val="FFE68F"/>
              </a:gs>
              <a:gs pos="83000">
                <a:srgbClr val="FFE68F"/>
              </a:gs>
              <a:gs pos="100000">
                <a:srgbClr val="FFEEB3"/>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Concave Mold</a:t>
            </a:r>
            <a:endParaRPr/>
          </a:p>
        </p:txBody>
      </p:sp>
      <p:sp>
        <p:nvSpPr>
          <p:cNvPr id="340" name="Google Shape;340;p52"/>
          <p:cNvSpPr txBox="1"/>
          <p:nvPr/>
        </p:nvSpPr>
        <p:spPr>
          <a:xfrm>
            <a:off x="6324600" y="1778636"/>
            <a:ext cx="1983235" cy="461665"/>
          </a:xfrm>
          <a:prstGeom prst="rect">
            <a:avLst/>
          </a:prstGeom>
          <a:gradFill>
            <a:gsLst>
              <a:gs pos="0">
                <a:srgbClr val="FFFCF2"/>
              </a:gs>
              <a:gs pos="74000">
                <a:srgbClr val="FFE68F"/>
              </a:gs>
              <a:gs pos="83000">
                <a:srgbClr val="FFE68F"/>
              </a:gs>
              <a:gs pos="100000">
                <a:srgbClr val="FFEEB3"/>
              </a:gs>
            </a:gsLst>
            <a:lin ang="5400000"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Convex Mold</a:t>
            </a:r>
            <a:endParaRPr/>
          </a:p>
        </p:txBody>
      </p:sp>
      <p:sp>
        <p:nvSpPr>
          <p:cNvPr id="341" name="Google Shape;341;p52"/>
          <p:cNvSpPr txBox="1"/>
          <p:nvPr/>
        </p:nvSpPr>
        <p:spPr>
          <a:xfrm>
            <a:off x="762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HAND LAYUP</a:t>
            </a:r>
            <a:endParaRPr sz="3200" b="1" i="0">
              <a:solidFill>
                <a:srgbClr val="41608A"/>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3"/>
          <p:cNvPicPr preferRelativeResize="0"/>
          <p:nvPr/>
        </p:nvPicPr>
        <p:blipFill rotWithShape="1">
          <a:blip r:embed="rId3">
            <a:alphaModFix/>
          </a:blip>
          <a:srcRect t="18912"/>
          <a:stretch/>
        </p:blipFill>
        <p:spPr>
          <a:xfrm>
            <a:off x="152400" y="2438400"/>
            <a:ext cx="4072965" cy="2209800"/>
          </a:xfrm>
          <a:prstGeom prst="rect">
            <a:avLst/>
          </a:prstGeom>
          <a:noFill/>
          <a:ln>
            <a:noFill/>
          </a:ln>
        </p:spPr>
      </p:pic>
      <p:pic>
        <p:nvPicPr>
          <p:cNvPr id="348" name="Google Shape;348;p53"/>
          <p:cNvPicPr preferRelativeResize="0"/>
          <p:nvPr/>
        </p:nvPicPr>
        <p:blipFill rotWithShape="1">
          <a:blip r:embed="rId4">
            <a:alphaModFix/>
          </a:blip>
          <a:srcRect/>
          <a:stretch/>
        </p:blipFill>
        <p:spPr>
          <a:xfrm>
            <a:off x="4572000" y="1655031"/>
            <a:ext cx="4720673" cy="3776538"/>
          </a:xfrm>
          <a:prstGeom prst="rect">
            <a:avLst/>
          </a:prstGeom>
          <a:noFill/>
          <a:ln>
            <a:noFill/>
          </a:ln>
        </p:spPr>
      </p:pic>
      <p:sp>
        <p:nvSpPr>
          <p:cNvPr id="349" name="Google Shape;349;p53"/>
          <p:cNvSpPr txBox="1"/>
          <p:nvPr/>
        </p:nvSpPr>
        <p:spPr>
          <a:xfrm>
            <a:off x="1524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SPRAYUP</a:t>
            </a:r>
            <a:endParaRPr sz="3200" b="1" i="0">
              <a:solidFill>
                <a:srgbClr val="41608A"/>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54" descr="prod4_LG.jpg"/>
          <p:cNvPicPr preferRelativeResize="0"/>
          <p:nvPr/>
        </p:nvPicPr>
        <p:blipFill rotWithShape="1">
          <a:blip r:embed="rId3">
            <a:alphaModFix/>
          </a:blip>
          <a:srcRect l="15539"/>
          <a:stretch/>
        </p:blipFill>
        <p:spPr>
          <a:xfrm>
            <a:off x="2286000" y="1752600"/>
            <a:ext cx="5715000" cy="4510950"/>
          </a:xfrm>
          <a:prstGeom prst="rect">
            <a:avLst/>
          </a:prstGeom>
          <a:noFill/>
          <a:ln>
            <a:noFill/>
          </a:ln>
          <a:effectLst>
            <a:outerShdw blurRad="50800" dist="165100" dir="2700000" algn="tl" rotWithShape="0">
              <a:srgbClr val="006699">
                <a:alpha val="40000"/>
              </a:srgbClr>
            </a:outerShdw>
          </a:effectLst>
        </p:spPr>
      </p:pic>
      <p:sp>
        <p:nvSpPr>
          <p:cNvPr id="356" name="Google Shape;356;p54"/>
          <p:cNvSpPr txBox="1"/>
          <p:nvPr/>
        </p:nvSpPr>
        <p:spPr>
          <a:xfrm>
            <a:off x="2286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AUTOMATED PLY CUTTING</a:t>
            </a:r>
            <a:endParaRPr/>
          </a:p>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OF PREPREG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pic>
        <p:nvPicPr>
          <p:cNvPr id="362" name="Google Shape;362;p55" descr="Prepreg Composites | Autoclave Composites | Dexcraft"/>
          <p:cNvPicPr preferRelativeResize="0"/>
          <p:nvPr/>
        </p:nvPicPr>
        <p:blipFill rotWithShape="1">
          <a:blip r:embed="rId3">
            <a:alphaModFix/>
          </a:blip>
          <a:srcRect/>
          <a:stretch/>
        </p:blipFill>
        <p:spPr>
          <a:xfrm>
            <a:off x="609600" y="1828800"/>
            <a:ext cx="3533775" cy="3533775"/>
          </a:xfrm>
          <a:prstGeom prst="rect">
            <a:avLst/>
          </a:prstGeom>
          <a:noFill/>
          <a:ln>
            <a:noFill/>
          </a:ln>
          <a:effectLst>
            <a:outerShdw blurRad="50800" dist="165100" dir="2700000" algn="tl" rotWithShape="0">
              <a:srgbClr val="006699">
                <a:alpha val="40000"/>
              </a:srgbClr>
            </a:outerShdw>
          </a:effectLst>
        </p:spPr>
      </p:pic>
      <p:pic>
        <p:nvPicPr>
          <p:cNvPr id="363" name="Google Shape;363;p55" descr="Automated planning for robotic layup of composite prepreg - ScienceDirect"/>
          <p:cNvPicPr preferRelativeResize="0"/>
          <p:nvPr/>
        </p:nvPicPr>
        <p:blipFill rotWithShape="1">
          <a:blip r:embed="rId4">
            <a:alphaModFix/>
          </a:blip>
          <a:srcRect/>
          <a:stretch/>
        </p:blipFill>
        <p:spPr>
          <a:xfrm>
            <a:off x="4724400" y="2229643"/>
            <a:ext cx="4617227" cy="2732087"/>
          </a:xfrm>
          <a:prstGeom prst="rect">
            <a:avLst/>
          </a:prstGeom>
          <a:noFill/>
          <a:ln>
            <a:noFill/>
          </a:ln>
          <a:effectLst>
            <a:outerShdw blurRad="50800" dist="165100" dir="2700000" algn="tl" rotWithShape="0">
              <a:srgbClr val="006699">
                <a:alpha val="40000"/>
              </a:srgbClr>
            </a:outerShdw>
          </a:effectLst>
        </p:spPr>
      </p:pic>
      <p:sp>
        <p:nvSpPr>
          <p:cNvPr id="364" name="Google Shape;364;p55"/>
          <p:cNvSpPr txBox="1"/>
          <p:nvPr/>
        </p:nvSpPr>
        <p:spPr>
          <a:xfrm>
            <a:off x="76200" y="280570"/>
            <a:ext cx="9582150" cy="7862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41608A"/>
              </a:buClr>
              <a:buSzPts val="4400"/>
              <a:buFont typeface="Arial"/>
              <a:buNone/>
            </a:pPr>
            <a:r>
              <a:rPr lang="en-US" sz="4400" b="1" i="0">
                <a:solidFill>
                  <a:srgbClr val="41608A"/>
                </a:solidFill>
                <a:latin typeface="Arial"/>
                <a:ea typeface="Arial"/>
                <a:cs typeface="Arial"/>
                <a:sym typeface="Arial"/>
              </a:rPr>
              <a:t>PREPREG LAYUP</a:t>
            </a:r>
            <a:endParaRPr sz="3200" b="1" i="0">
              <a:solidFill>
                <a:srgbClr val="41608A"/>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Facet">
  <a:themeElements>
    <a:clrScheme name="Yellow">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3835</Words>
  <Application>Microsoft Macintosh PowerPoint</Application>
  <PresentationFormat>Widescreen</PresentationFormat>
  <Paragraphs>234</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Noto Sans Symbols</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Arthur Brent Strong</cp:lastModifiedBy>
  <cp:revision>1</cp:revision>
  <dcterms:modified xsi:type="dcterms:W3CDTF">2023-01-31T16:07:54Z</dcterms:modified>
</cp:coreProperties>
</file>